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9" r:id="rId1"/>
  </p:sldMasterIdLst>
  <p:notesMasterIdLst>
    <p:notesMasterId r:id="rId54"/>
  </p:notesMasterIdLst>
  <p:sldIdLst>
    <p:sldId id="256" r:id="rId2"/>
    <p:sldId id="257" r:id="rId3"/>
    <p:sldId id="274" r:id="rId4"/>
    <p:sldId id="285" r:id="rId5"/>
    <p:sldId id="275" r:id="rId6"/>
    <p:sldId id="286" r:id="rId7"/>
    <p:sldId id="287" r:id="rId8"/>
    <p:sldId id="289" r:id="rId9"/>
    <p:sldId id="290" r:id="rId10"/>
    <p:sldId id="291" r:id="rId11"/>
    <p:sldId id="288" r:id="rId12"/>
    <p:sldId id="293" r:id="rId13"/>
    <p:sldId id="261" r:id="rId14"/>
    <p:sldId id="280" r:id="rId15"/>
    <p:sldId id="312" r:id="rId16"/>
    <p:sldId id="283" r:id="rId17"/>
    <p:sldId id="295" r:id="rId18"/>
    <p:sldId id="313" r:id="rId19"/>
    <p:sldId id="284" r:id="rId20"/>
    <p:sldId id="321" r:id="rId21"/>
    <p:sldId id="294" r:id="rId22"/>
    <p:sldId id="314" r:id="rId23"/>
    <p:sldId id="315" r:id="rId24"/>
    <p:sldId id="316" r:id="rId25"/>
    <p:sldId id="317" r:id="rId26"/>
    <p:sldId id="319" r:id="rId27"/>
    <p:sldId id="266" r:id="rId28"/>
    <p:sldId id="265" r:id="rId29"/>
    <p:sldId id="270" r:id="rId30"/>
    <p:sldId id="318" r:id="rId31"/>
    <p:sldId id="322" r:id="rId32"/>
    <p:sldId id="323" r:id="rId33"/>
    <p:sldId id="325" r:id="rId34"/>
    <p:sldId id="326" r:id="rId35"/>
    <p:sldId id="327" r:id="rId36"/>
    <p:sldId id="328" r:id="rId37"/>
    <p:sldId id="329" r:id="rId38"/>
    <p:sldId id="324" r:id="rId39"/>
    <p:sldId id="330" r:id="rId40"/>
    <p:sldId id="331" r:id="rId41"/>
    <p:sldId id="268" r:id="rId42"/>
    <p:sldId id="332" r:id="rId43"/>
    <p:sldId id="303" r:id="rId44"/>
    <p:sldId id="305" r:id="rId45"/>
    <p:sldId id="272" r:id="rId46"/>
    <p:sldId id="334" r:id="rId47"/>
    <p:sldId id="269" r:id="rId48"/>
    <p:sldId id="281" r:id="rId49"/>
    <p:sldId id="282" r:id="rId50"/>
    <p:sldId id="273" r:id="rId51"/>
    <p:sldId id="333" r:id="rId52"/>
    <p:sldId id="335" r:id="rId5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8579" autoAdjust="0"/>
  </p:normalViewPr>
  <p:slideViewPr>
    <p:cSldViewPr snapToGrid="0">
      <p:cViewPr varScale="1">
        <p:scale>
          <a:sx n="67" d="100"/>
          <a:sy n="67" d="100"/>
        </p:scale>
        <p:origin x="620" y="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microsoft.com/office/2016/11/relationships/changesInfo" Target="changesInfos/changesInfo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hien Nguyen - Y17" userId="8a2f91e4-1e13-4673-a88c-a1a9aa4f0135" providerId="ADAL" clId="{70D7D17A-BCBC-4119-8AA0-1D2FC22A4A8C}"/>
    <pc:docChg chg="custSel modSld">
      <pc:chgData name="Thien Nguyen - Y17" userId="8a2f91e4-1e13-4673-a88c-a1a9aa4f0135" providerId="ADAL" clId="{70D7D17A-BCBC-4119-8AA0-1D2FC22A4A8C}" dt="2021-06-01T08:01:33.292" v="775" actId="20577"/>
      <pc:docMkLst>
        <pc:docMk/>
      </pc:docMkLst>
      <pc:sldChg chg="modSp mod">
        <pc:chgData name="Thien Nguyen - Y17" userId="8a2f91e4-1e13-4673-a88c-a1a9aa4f0135" providerId="ADAL" clId="{70D7D17A-BCBC-4119-8AA0-1D2FC22A4A8C}" dt="2021-06-01T07:54:08.769" v="466" actId="20577"/>
        <pc:sldMkLst>
          <pc:docMk/>
          <pc:sldMk cId="3628388590" sldId="266"/>
        </pc:sldMkLst>
        <pc:spChg chg="mod">
          <ac:chgData name="Thien Nguyen - Y17" userId="8a2f91e4-1e13-4673-a88c-a1a9aa4f0135" providerId="ADAL" clId="{70D7D17A-BCBC-4119-8AA0-1D2FC22A4A8C}" dt="2021-06-01T07:54:08.769" v="466" actId="20577"/>
          <ac:spMkLst>
            <pc:docMk/>
            <pc:sldMk cId="3628388590" sldId="266"/>
            <ac:spMk id="3" creationId="{FF3F9603-1778-4B38-9C76-E934789058FA}"/>
          </ac:spMkLst>
        </pc:spChg>
      </pc:sldChg>
      <pc:sldChg chg="modSp mod">
        <pc:chgData name="Thien Nguyen - Y17" userId="8a2f91e4-1e13-4673-a88c-a1a9aa4f0135" providerId="ADAL" clId="{70D7D17A-BCBC-4119-8AA0-1D2FC22A4A8C}" dt="2021-06-01T08:01:33.292" v="775" actId="20577"/>
        <pc:sldMkLst>
          <pc:docMk/>
          <pc:sldMk cId="3896718437" sldId="323"/>
        </pc:sldMkLst>
        <pc:spChg chg="mod">
          <ac:chgData name="Thien Nguyen - Y17" userId="8a2f91e4-1e13-4673-a88c-a1a9aa4f0135" providerId="ADAL" clId="{70D7D17A-BCBC-4119-8AA0-1D2FC22A4A8C}" dt="2021-06-01T08:01:33.292" v="775" actId="20577"/>
          <ac:spMkLst>
            <pc:docMk/>
            <pc:sldMk cId="3896718437" sldId="323"/>
            <ac:spMk id="3" creationId="{D15E2997-294F-4884-9D8B-07E2E5FDB641}"/>
          </ac:spMkLst>
        </pc:spChg>
      </pc:sldChg>
      <pc:sldChg chg="modSp mod">
        <pc:chgData name="Thien Nguyen - Y17" userId="8a2f91e4-1e13-4673-a88c-a1a9aa4f0135" providerId="ADAL" clId="{70D7D17A-BCBC-4119-8AA0-1D2FC22A4A8C}" dt="2021-06-01T08:00:21.944" v="723" actId="20577"/>
        <pc:sldMkLst>
          <pc:docMk/>
          <pc:sldMk cId="477169149" sldId="325"/>
        </pc:sldMkLst>
        <pc:spChg chg="mod">
          <ac:chgData name="Thien Nguyen - Y17" userId="8a2f91e4-1e13-4673-a88c-a1a9aa4f0135" providerId="ADAL" clId="{70D7D17A-BCBC-4119-8AA0-1D2FC22A4A8C}" dt="2021-06-01T08:00:21.944" v="723" actId="20577"/>
          <ac:spMkLst>
            <pc:docMk/>
            <pc:sldMk cId="477169149" sldId="325"/>
            <ac:spMk id="3" creationId="{D15E2997-294F-4884-9D8B-07E2E5FDB641}"/>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95650B-9904-4B67-B45F-FB6E71CE5F93}" type="datetimeFigureOut">
              <a:rPr lang="en-US" smtClean="0"/>
              <a:t>6/1/2021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96DF51D-CB74-4FB5-B43F-AF4AD9461DD0}" type="slidenum">
              <a:rPr lang="en-US" smtClean="0"/>
              <a:t>‹#›</a:t>
            </a:fld>
            <a:endParaRPr lang="en-US"/>
          </a:p>
        </p:txBody>
      </p:sp>
    </p:spTree>
    <p:extLst>
      <p:ext uri="{BB962C8B-B14F-4D97-AF65-F5344CB8AC3E}">
        <p14:creationId xmlns:p14="http://schemas.microsoft.com/office/powerpoint/2010/main" val="39192357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www.uptodate.com/contents/image?imageKey=RHEUM%2F51684&amp;topicKey=HEME%2F1367&amp;search=bleeding&amp;rank=1%7E150&amp;source=see_link" TargetMode="External"/><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www.uptodate.com/contents/image?imageKey=RHEUM%2F51684&amp;topicKey=HEME%2F1367&amp;search=bleeding&amp;rank=1%7E150&amp;source=see_link" TargetMode="External"/><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Chảy máu sau chấn th</a:t>
            </a:r>
            <a:r>
              <a:rPr lang="vi-VN"/>
              <a:t>ư</a:t>
            </a:r>
            <a:r>
              <a:rPr lang="en-US"/>
              <a:t>ơng hay sau phẩu thuật có thể gặp ở cả rối loạn tiểu cầu hay đông máu huyết t</a:t>
            </a:r>
            <a:r>
              <a:rPr lang="vi-VN"/>
              <a:t>ư</a:t>
            </a:r>
            <a:r>
              <a:rPr lang="en-US"/>
              <a:t>ơng, tuy nhiên do tiểu cầu th</a:t>
            </a:r>
            <a:r>
              <a:rPr lang="vi-VN"/>
              <a:t>ư</a:t>
            </a:r>
            <a:r>
              <a:rPr lang="en-US"/>
              <a:t>ờng khởi phát sớm, còn do đông máu huyết t</a:t>
            </a:r>
            <a:r>
              <a:rPr lang="vi-VN"/>
              <a:t>ư</a:t>
            </a:r>
            <a:r>
              <a:rPr lang="en-US"/>
              <a:t>ơng th</a:t>
            </a:r>
            <a:r>
              <a:rPr lang="vi-VN"/>
              <a:t>ư</a:t>
            </a:r>
            <a:r>
              <a:rPr lang="en-US"/>
              <a:t>ờng trế hay tái phát sau khi đã cầm máu.</a:t>
            </a:r>
          </a:p>
          <a:p>
            <a:r>
              <a:rPr lang="en-US" sz="1200"/>
              <a:t>Các xuất huyết đa ổ th</a:t>
            </a:r>
            <a:r>
              <a:rPr lang="vi-VN" sz="1200"/>
              <a:t>ư</a:t>
            </a:r>
            <a:r>
              <a:rPr lang="en-US" sz="1200"/>
              <a:t>ờng do nguyên nhân tiểu cầu hay bệnh lý thành mạch h</a:t>
            </a:r>
            <a:r>
              <a:rPr lang="vi-VN" sz="1200"/>
              <a:t>ơ</a:t>
            </a:r>
            <a:r>
              <a:rPr lang="en-US" sz="1200"/>
              <a:t>n là đông máu huyết t</a:t>
            </a:r>
            <a:r>
              <a:rPr lang="vi-VN" sz="1200"/>
              <a:t>ư</a:t>
            </a:r>
            <a:r>
              <a:rPr lang="en-US" sz="1200"/>
              <a:t>ơng</a:t>
            </a:r>
            <a:endParaRPr lang="en-US"/>
          </a:p>
          <a:p>
            <a:endParaRPr lang="en-US"/>
          </a:p>
        </p:txBody>
      </p:sp>
      <p:sp>
        <p:nvSpPr>
          <p:cNvPr id="4" name="Slide Number Placeholder 3"/>
          <p:cNvSpPr>
            <a:spLocks noGrp="1"/>
          </p:cNvSpPr>
          <p:nvPr>
            <p:ph type="sldNum" sz="quarter" idx="5"/>
          </p:nvPr>
        </p:nvSpPr>
        <p:spPr/>
        <p:txBody>
          <a:bodyPr/>
          <a:lstStyle/>
          <a:p>
            <a:fld id="{996DF51D-CB74-4FB5-B43F-AF4AD9461DD0}" type="slidenum">
              <a:rPr lang="en-US" smtClean="0"/>
              <a:t>11</a:t>
            </a:fld>
            <a:endParaRPr lang="en-US"/>
          </a:p>
        </p:txBody>
      </p:sp>
    </p:spTree>
    <p:extLst>
      <p:ext uri="{BB962C8B-B14F-4D97-AF65-F5344CB8AC3E}">
        <p14:creationId xmlns:p14="http://schemas.microsoft.com/office/powerpoint/2010/main" val="16365514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các bệnh ung th</a:t>
            </a:r>
            <a:r>
              <a:rPr lang="vi-VN"/>
              <a:t>ư</a:t>
            </a:r>
            <a:r>
              <a:rPr lang="en-US"/>
              <a:t> x</a:t>
            </a:r>
            <a:r>
              <a:rPr lang="vi-VN"/>
              <a:t>ư</a:t>
            </a:r>
            <a:r>
              <a:rPr lang="en-US"/>
              <a:t>ơng.</a:t>
            </a:r>
            <a:r>
              <a:rPr lang="vi-VN"/>
              <a:t> Osteogenesis </a:t>
            </a:r>
            <a:r>
              <a:rPr lang="en-US"/>
              <a:t>imperfecta </a:t>
            </a:r>
            <a:r>
              <a:rPr lang="vi-VN"/>
              <a:t>(OI) là một rối loạn mô liên kết chủ yếu ảnh hưởng đến xương nhưng cũng có thể liên quan đến chảy máu do dễ vỡ mao mạch</a:t>
            </a:r>
            <a:endParaRPr lang="en-US"/>
          </a:p>
          <a:p>
            <a:endParaRPr lang="en-US"/>
          </a:p>
        </p:txBody>
      </p:sp>
      <p:sp>
        <p:nvSpPr>
          <p:cNvPr id="4" name="Slide Number Placeholder 3"/>
          <p:cNvSpPr>
            <a:spLocks noGrp="1"/>
          </p:cNvSpPr>
          <p:nvPr>
            <p:ph type="sldNum" sz="quarter" idx="5"/>
          </p:nvPr>
        </p:nvSpPr>
        <p:spPr/>
        <p:txBody>
          <a:bodyPr/>
          <a:lstStyle/>
          <a:p>
            <a:fld id="{996DF51D-CB74-4FB5-B43F-AF4AD9461DD0}" type="slidenum">
              <a:rPr lang="en-US" smtClean="0"/>
              <a:t>50</a:t>
            </a:fld>
            <a:endParaRPr lang="en-US"/>
          </a:p>
        </p:txBody>
      </p:sp>
    </p:spTree>
    <p:extLst>
      <p:ext uri="{BB962C8B-B14F-4D97-AF65-F5344CB8AC3E}">
        <p14:creationId xmlns:p14="http://schemas.microsoft.com/office/powerpoint/2010/main" val="41320363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các bệnh ung th</a:t>
            </a:r>
            <a:r>
              <a:rPr lang="vi-VN"/>
              <a:t>ư</a:t>
            </a:r>
            <a:r>
              <a:rPr lang="en-US"/>
              <a:t> x</a:t>
            </a:r>
            <a:r>
              <a:rPr lang="vi-VN"/>
              <a:t>ư</a:t>
            </a:r>
            <a:r>
              <a:rPr lang="en-US"/>
              <a:t>ơng.</a:t>
            </a:r>
            <a:r>
              <a:rPr lang="vi-VN"/>
              <a:t> Osteogenesis </a:t>
            </a:r>
            <a:r>
              <a:rPr lang="en-US"/>
              <a:t>imperfecta </a:t>
            </a:r>
            <a:r>
              <a:rPr lang="vi-VN"/>
              <a:t>(OI) là một rối loạn mô liên kết chủ yếu ảnh hưởng đến xương nhưng cũng có thể liên quan đến chảy máu do dễ vỡ mao mạch</a:t>
            </a:r>
            <a:endParaRPr lang="en-US"/>
          </a:p>
          <a:p>
            <a:r>
              <a:rPr lang="en-US"/>
              <a:t>Ban xuất huyết do steroid</a:t>
            </a:r>
          </a:p>
          <a:p>
            <a:r>
              <a:rPr lang="en-US"/>
              <a:t>Ban xuất huyết do paraproteins. </a:t>
            </a:r>
          </a:p>
          <a:p>
            <a:endParaRPr lang="en-US"/>
          </a:p>
        </p:txBody>
      </p:sp>
      <p:sp>
        <p:nvSpPr>
          <p:cNvPr id="4" name="Slide Number Placeholder 3"/>
          <p:cNvSpPr>
            <a:spLocks noGrp="1"/>
          </p:cNvSpPr>
          <p:nvPr>
            <p:ph type="sldNum" sz="quarter" idx="5"/>
          </p:nvPr>
        </p:nvSpPr>
        <p:spPr/>
        <p:txBody>
          <a:bodyPr/>
          <a:lstStyle/>
          <a:p>
            <a:fld id="{996DF51D-CB74-4FB5-B43F-AF4AD9461DD0}" type="slidenum">
              <a:rPr lang="en-US" smtClean="0"/>
              <a:t>51</a:t>
            </a:fld>
            <a:endParaRPr lang="en-US"/>
          </a:p>
        </p:txBody>
      </p:sp>
    </p:spTree>
    <p:extLst>
      <p:ext uri="{BB962C8B-B14F-4D97-AF65-F5344CB8AC3E}">
        <p14:creationId xmlns:p14="http://schemas.microsoft.com/office/powerpoint/2010/main" val="3635153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96DF51D-CB74-4FB5-B43F-AF4AD9461DD0}" type="slidenum">
              <a:rPr lang="en-US" smtClean="0"/>
              <a:t>12</a:t>
            </a:fld>
            <a:endParaRPr lang="en-US"/>
          </a:p>
        </p:txBody>
      </p:sp>
    </p:spTree>
    <p:extLst>
      <p:ext uri="{BB962C8B-B14F-4D97-AF65-F5344CB8AC3E}">
        <p14:creationId xmlns:p14="http://schemas.microsoft.com/office/powerpoint/2010/main" val="12301745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96DF51D-CB74-4FB5-B43F-AF4AD9461DD0}" type="slidenum">
              <a:rPr lang="en-US" smtClean="0"/>
              <a:t>18</a:t>
            </a:fld>
            <a:endParaRPr lang="en-US"/>
          </a:p>
        </p:txBody>
      </p:sp>
    </p:spTree>
    <p:extLst>
      <p:ext uri="{BB962C8B-B14F-4D97-AF65-F5344CB8AC3E}">
        <p14:creationId xmlns:p14="http://schemas.microsoft.com/office/powerpoint/2010/main" val="6415778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a:t>Thiếu yếu tố bẩm sinh XI là một rối loạn chi phối tự phát được thấy với tần suất tăng lên ở các cá nhân của tổ tiên Do Thái Ashkenazi. Thiếu yếu tố XI tạo ra mô hình chảy máu niêm mạc (ví dụ, dễ bị bầm tím và chảy máu thay vì chảy máu khớp hoặc cơ) và chảy máu có nhiều thay đổi so với mức độ yếu tố tuyệt đối XI so với hemophilia A và B.</a:t>
            </a:r>
            <a:endParaRPr lang="en-US"/>
          </a:p>
          <a:p>
            <a:r>
              <a:rPr lang="vi-VN"/>
              <a:t>Có thể thấy các chất ức chế (kháng thể) của các yếu tố con đường nội tại khi mang thai, ác tính, rối loạn mô liên kết hoặc ở những người khỏe mạnh. Các chất ức chế mua lại yếu tố VIII là phổ biến nhất. Biểu hiện ban đầu có thể là chảy máu nghiêm trọng, thường không theo tỷ lệ với các yếu tố VIII, ở các vị trí da, mô sâu và đa vị trí; hemarthroses là rất hiếm</a:t>
            </a:r>
            <a:endParaRPr lang="en-US"/>
          </a:p>
          <a:p>
            <a:endParaRPr lang="en-US"/>
          </a:p>
        </p:txBody>
      </p:sp>
      <p:sp>
        <p:nvSpPr>
          <p:cNvPr id="4" name="Slide Number Placeholder 3"/>
          <p:cNvSpPr>
            <a:spLocks noGrp="1"/>
          </p:cNvSpPr>
          <p:nvPr>
            <p:ph type="sldNum" sz="quarter" idx="5"/>
          </p:nvPr>
        </p:nvSpPr>
        <p:spPr/>
        <p:txBody>
          <a:bodyPr/>
          <a:lstStyle/>
          <a:p>
            <a:fld id="{996DF51D-CB74-4FB5-B43F-AF4AD9461DD0}" type="slidenum">
              <a:rPr lang="en-US" smtClean="0"/>
              <a:t>27</a:t>
            </a:fld>
            <a:endParaRPr lang="en-US"/>
          </a:p>
        </p:txBody>
      </p:sp>
    </p:spTree>
    <p:extLst>
      <p:ext uri="{BB962C8B-B14F-4D97-AF65-F5344CB8AC3E}">
        <p14:creationId xmlns:p14="http://schemas.microsoft.com/office/powerpoint/2010/main" val="35439592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a:t>Hội chứng von Willebrand mắc phải (aVWS) có thể xuất phát từ một tình trạng dẫn đến giảm sản xuất, cô lập hoặc tăng sự phá hủy của VWF. Hầu hết các cá nhân với VWD hoặc aVWS có số lượng tiểu cầu bình thường và giá trị PT và aPTT bình thường; tuy nhiên, trong bệnh nặng hoặc loại 2N VWD, mức độ yếu tố VIII có thể đủ thấp để dẫn đến aPTT kéo dài.</a:t>
            </a:r>
            <a:endParaRPr lang="en-US"/>
          </a:p>
          <a:p>
            <a:endParaRPr lang="en-US"/>
          </a:p>
        </p:txBody>
      </p:sp>
      <p:sp>
        <p:nvSpPr>
          <p:cNvPr id="4" name="Slide Number Placeholder 3"/>
          <p:cNvSpPr>
            <a:spLocks noGrp="1"/>
          </p:cNvSpPr>
          <p:nvPr>
            <p:ph type="sldNum" sz="quarter" idx="5"/>
          </p:nvPr>
        </p:nvSpPr>
        <p:spPr/>
        <p:txBody>
          <a:bodyPr/>
          <a:lstStyle/>
          <a:p>
            <a:fld id="{996DF51D-CB74-4FB5-B43F-AF4AD9461DD0}" type="slidenum">
              <a:rPr lang="en-US" smtClean="0"/>
              <a:t>28</a:t>
            </a:fld>
            <a:endParaRPr lang="en-US"/>
          </a:p>
        </p:txBody>
      </p:sp>
    </p:spTree>
    <p:extLst>
      <p:ext uri="{BB962C8B-B14F-4D97-AF65-F5344CB8AC3E}">
        <p14:creationId xmlns:p14="http://schemas.microsoft.com/office/powerpoint/2010/main" val="11810182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a:t>Việc phân tích các multimer nên được thực hiện nếu có kháng nguyên hoặc hoạt động của VWF thấp hoặc nếu tỷ lệ của VWF: RCo so với VWF: Ag là &lt;0,7, cho thấy sự hiện diện của một VWF rối loạn chức năng.</a:t>
            </a:r>
          </a:p>
          <a:p>
            <a:endParaRPr lang="en-US"/>
          </a:p>
        </p:txBody>
      </p:sp>
      <p:sp>
        <p:nvSpPr>
          <p:cNvPr id="4" name="Slide Number Placeholder 3"/>
          <p:cNvSpPr>
            <a:spLocks noGrp="1"/>
          </p:cNvSpPr>
          <p:nvPr>
            <p:ph type="sldNum" sz="quarter" idx="5"/>
          </p:nvPr>
        </p:nvSpPr>
        <p:spPr/>
        <p:txBody>
          <a:bodyPr/>
          <a:lstStyle/>
          <a:p>
            <a:fld id="{996DF51D-CB74-4FB5-B43F-AF4AD9461DD0}" type="slidenum">
              <a:rPr lang="en-US" smtClean="0"/>
              <a:t>29</a:t>
            </a:fld>
            <a:endParaRPr lang="en-US"/>
          </a:p>
        </p:txBody>
      </p:sp>
    </p:spTree>
    <p:extLst>
      <p:ext uri="{BB962C8B-B14F-4D97-AF65-F5344CB8AC3E}">
        <p14:creationId xmlns:p14="http://schemas.microsoft.com/office/powerpoint/2010/main" val="31694191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i="0" kern="1200" dirty="0" err="1">
                <a:solidFill>
                  <a:schemeClr val="tx1"/>
                </a:solidFill>
                <a:effectLst/>
                <a:latin typeface="+mn-lt"/>
                <a:ea typeface="+mn-ea"/>
                <a:cs typeface="+mn-cs"/>
              </a:rPr>
              <a:t>Hệ</a:t>
            </a:r>
            <a:r>
              <a:rPr lang="en-US" sz="1200" i="0" kern="1200" dirty="0">
                <a:solidFill>
                  <a:schemeClr val="tx1"/>
                </a:solidFill>
                <a:effectLst/>
                <a:latin typeface="+mn-lt"/>
                <a:ea typeface="+mn-ea"/>
                <a:cs typeface="+mn-cs"/>
              </a:rPr>
              <a:t> </a:t>
            </a:r>
            <a:r>
              <a:rPr lang="en-US" sz="1200" i="0" kern="1200" dirty="0" err="1">
                <a:solidFill>
                  <a:schemeClr val="tx1"/>
                </a:solidFill>
                <a:effectLst/>
                <a:latin typeface="+mn-lt"/>
                <a:ea typeface="+mn-ea"/>
                <a:cs typeface="+mn-cs"/>
              </a:rPr>
              <a:t>thống</a:t>
            </a:r>
            <a:r>
              <a:rPr lang="en-US" sz="1200" i="0" kern="1200" dirty="0">
                <a:solidFill>
                  <a:schemeClr val="tx1"/>
                </a:solidFill>
                <a:effectLst/>
                <a:latin typeface="+mn-lt"/>
                <a:ea typeface="+mn-ea"/>
                <a:cs typeface="+mn-cs"/>
              </a:rPr>
              <a:t> PFA 100/200 </a:t>
            </a:r>
            <a:r>
              <a:rPr lang="en-US" sz="1200" i="0" kern="1200" dirty="0" err="1">
                <a:solidFill>
                  <a:schemeClr val="tx1"/>
                </a:solidFill>
                <a:effectLst/>
                <a:latin typeface="+mn-lt"/>
                <a:ea typeface="+mn-ea"/>
                <a:cs typeface="+mn-cs"/>
              </a:rPr>
              <a:t>sẽ</a:t>
            </a:r>
            <a:r>
              <a:rPr lang="en-US" sz="1200" i="0" kern="1200" dirty="0">
                <a:solidFill>
                  <a:schemeClr val="tx1"/>
                </a:solidFill>
                <a:effectLst/>
                <a:latin typeface="+mn-lt"/>
                <a:ea typeface="+mn-ea"/>
                <a:cs typeface="+mn-cs"/>
              </a:rPr>
              <a:t> </a:t>
            </a:r>
            <a:r>
              <a:rPr lang="en-US" sz="1200" i="0" kern="1200" dirty="0" err="1">
                <a:solidFill>
                  <a:schemeClr val="tx1"/>
                </a:solidFill>
                <a:effectLst/>
                <a:latin typeface="+mn-lt"/>
                <a:ea typeface="+mn-ea"/>
                <a:cs typeface="+mn-cs"/>
              </a:rPr>
              <a:t>giả</a:t>
            </a:r>
            <a:r>
              <a:rPr lang="en-US" sz="1200" i="0" kern="1200" dirty="0">
                <a:solidFill>
                  <a:schemeClr val="tx1"/>
                </a:solidFill>
                <a:effectLst/>
                <a:latin typeface="+mn-lt"/>
                <a:ea typeface="+mn-ea"/>
                <a:cs typeface="+mn-cs"/>
              </a:rPr>
              <a:t> </a:t>
            </a:r>
            <a:r>
              <a:rPr lang="en-US" sz="1200" i="0" kern="1200" dirty="0" err="1">
                <a:solidFill>
                  <a:schemeClr val="tx1"/>
                </a:solidFill>
                <a:effectLst/>
                <a:latin typeface="+mn-lt"/>
                <a:ea typeface="+mn-ea"/>
                <a:cs typeface="+mn-cs"/>
              </a:rPr>
              <a:t>lập</a:t>
            </a:r>
            <a:r>
              <a:rPr lang="en-US" sz="1200" i="0" kern="1200" dirty="0">
                <a:solidFill>
                  <a:schemeClr val="tx1"/>
                </a:solidFill>
                <a:effectLst/>
                <a:latin typeface="+mn-lt"/>
                <a:ea typeface="+mn-ea"/>
                <a:cs typeface="+mn-cs"/>
              </a:rPr>
              <a:t> </a:t>
            </a:r>
            <a:r>
              <a:rPr lang="en-US" sz="1200" i="0" kern="1200" dirty="0" err="1">
                <a:solidFill>
                  <a:schemeClr val="tx1"/>
                </a:solidFill>
                <a:effectLst/>
                <a:latin typeface="+mn-lt"/>
                <a:ea typeface="+mn-ea"/>
                <a:cs typeface="+mn-cs"/>
              </a:rPr>
              <a:t>như</a:t>
            </a:r>
            <a:r>
              <a:rPr lang="en-US" sz="1200" i="0" kern="1200" dirty="0">
                <a:solidFill>
                  <a:schemeClr val="tx1"/>
                </a:solidFill>
                <a:effectLst/>
                <a:latin typeface="+mn-lt"/>
                <a:ea typeface="+mn-ea"/>
                <a:cs typeface="+mn-cs"/>
              </a:rPr>
              <a:t> </a:t>
            </a:r>
            <a:r>
              <a:rPr lang="en-US" sz="1200" i="0" kern="1200" dirty="0" err="1">
                <a:solidFill>
                  <a:schemeClr val="tx1"/>
                </a:solidFill>
                <a:effectLst/>
                <a:latin typeface="+mn-lt"/>
                <a:ea typeface="+mn-ea"/>
                <a:cs typeface="+mn-cs"/>
              </a:rPr>
              <a:t>máu</a:t>
            </a:r>
            <a:r>
              <a:rPr lang="en-US" sz="1200" i="0" kern="1200" dirty="0">
                <a:solidFill>
                  <a:schemeClr val="tx1"/>
                </a:solidFill>
                <a:effectLst/>
                <a:latin typeface="+mn-lt"/>
                <a:ea typeface="+mn-ea"/>
                <a:cs typeface="+mn-cs"/>
              </a:rPr>
              <a:t> </a:t>
            </a:r>
            <a:r>
              <a:rPr lang="en-US" sz="1200" i="0" kern="1200" dirty="0" err="1">
                <a:solidFill>
                  <a:schemeClr val="tx1"/>
                </a:solidFill>
                <a:effectLst/>
                <a:latin typeface="+mn-lt"/>
                <a:ea typeface="+mn-ea"/>
                <a:cs typeface="+mn-cs"/>
              </a:rPr>
              <a:t>đang</a:t>
            </a:r>
            <a:r>
              <a:rPr lang="en-US" sz="1200" i="0" kern="1200" dirty="0">
                <a:solidFill>
                  <a:schemeClr val="tx1"/>
                </a:solidFill>
                <a:effectLst/>
                <a:latin typeface="+mn-lt"/>
                <a:ea typeface="+mn-ea"/>
                <a:cs typeface="+mn-cs"/>
              </a:rPr>
              <a:t> </a:t>
            </a:r>
            <a:r>
              <a:rPr lang="en-US" sz="1200" i="0" kern="1200" dirty="0" err="1">
                <a:solidFill>
                  <a:schemeClr val="tx1"/>
                </a:solidFill>
                <a:effectLst/>
                <a:latin typeface="+mn-lt"/>
                <a:ea typeface="+mn-ea"/>
                <a:cs typeface="+mn-cs"/>
              </a:rPr>
              <a:t>chảy</a:t>
            </a:r>
            <a:r>
              <a:rPr lang="en-US" sz="1200" i="0" kern="1200" dirty="0">
                <a:solidFill>
                  <a:schemeClr val="tx1"/>
                </a:solidFill>
                <a:effectLst/>
                <a:latin typeface="+mn-lt"/>
                <a:ea typeface="+mn-ea"/>
                <a:cs typeface="+mn-cs"/>
              </a:rPr>
              <a:t> qua </a:t>
            </a:r>
            <a:r>
              <a:rPr lang="en-US" sz="1200" i="0" kern="1200" dirty="0" err="1">
                <a:solidFill>
                  <a:schemeClr val="tx1"/>
                </a:solidFill>
                <a:effectLst/>
                <a:latin typeface="+mn-lt"/>
                <a:ea typeface="+mn-ea"/>
                <a:cs typeface="+mn-cs"/>
              </a:rPr>
              <a:t>một</a:t>
            </a:r>
            <a:r>
              <a:rPr lang="en-US" sz="1200" i="0" kern="1200" dirty="0">
                <a:solidFill>
                  <a:schemeClr val="tx1"/>
                </a:solidFill>
                <a:effectLst/>
                <a:latin typeface="+mn-lt"/>
                <a:ea typeface="+mn-ea"/>
                <a:cs typeface="+mn-cs"/>
              </a:rPr>
              <a:t> </a:t>
            </a:r>
            <a:r>
              <a:rPr lang="en-US" sz="1200" i="0" kern="1200" dirty="0" err="1">
                <a:solidFill>
                  <a:schemeClr val="tx1"/>
                </a:solidFill>
                <a:effectLst/>
                <a:latin typeface="+mn-lt"/>
                <a:ea typeface="+mn-ea"/>
                <a:cs typeface="+mn-cs"/>
              </a:rPr>
              <a:t>mạch</a:t>
            </a:r>
            <a:r>
              <a:rPr lang="en-US" sz="1200" i="0" kern="1200" dirty="0">
                <a:solidFill>
                  <a:schemeClr val="tx1"/>
                </a:solidFill>
                <a:effectLst/>
                <a:latin typeface="+mn-lt"/>
                <a:ea typeface="+mn-ea"/>
                <a:cs typeface="+mn-cs"/>
              </a:rPr>
              <a:t> </a:t>
            </a:r>
            <a:r>
              <a:rPr lang="en-US" sz="1200" i="0" kern="1200" dirty="0" err="1">
                <a:solidFill>
                  <a:schemeClr val="tx1"/>
                </a:solidFill>
                <a:effectLst/>
                <a:latin typeface="+mn-lt"/>
                <a:ea typeface="+mn-ea"/>
                <a:cs typeface="+mn-cs"/>
              </a:rPr>
              <a:t>máu</a:t>
            </a:r>
            <a:r>
              <a:rPr lang="en-US" sz="1200" i="0" kern="1200" dirty="0">
                <a:solidFill>
                  <a:schemeClr val="tx1"/>
                </a:solidFill>
                <a:effectLst/>
                <a:latin typeface="+mn-lt"/>
                <a:ea typeface="+mn-ea"/>
                <a:cs typeface="+mn-cs"/>
              </a:rPr>
              <a:t> </a:t>
            </a:r>
            <a:r>
              <a:rPr lang="en-US" sz="1200" i="0" kern="1200" dirty="0" err="1">
                <a:solidFill>
                  <a:schemeClr val="tx1"/>
                </a:solidFill>
                <a:effectLst/>
                <a:latin typeface="+mn-lt"/>
                <a:ea typeface="+mn-ea"/>
                <a:cs typeface="+mn-cs"/>
              </a:rPr>
              <a:t>bị</a:t>
            </a:r>
            <a:r>
              <a:rPr lang="en-US" sz="1200" i="0" kern="1200" dirty="0">
                <a:solidFill>
                  <a:schemeClr val="tx1"/>
                </a:solidFill>
                <a:effectLst/>
                <a:latin typeface="+mn-lt"/>
                <a:ea typeface="+mn-ea"/>
                <a:cs typeface="+mn-cs"/>
              </a:rPr>
              <a:t> </a:t>
            </a:r>
            <a:r>
              <a:rPr lang="en-US" sz="1200" i="0" kern="1200" dirty="0" err="1">
                <a:solidFill>
                  <a:schemeClr val="tx1"/>
                </a:solidFill>
                <a:effectLst/>
                <a:latin typeface="+mn-lt"/>
                <a:ea typeface="+mn-ea"/>
                <a:cs typeface="+mn-cs"/>
              </a:rPr>
              <a:t>tổn</a:t>
            </a:r>
            <a:r>
              <a:rPr lang="en-US" sz="1200" i="0" kern="1200" dirty="0">
                <a:solidFill>
                  <a:schemeClr val="tx1"/>
                </a:solidFill>
                <a:effectLst/>
                <a:latin typeface="+mn-lt"/>
                <a:ea typeface="+mn-ea"/>
                <a:cs typeface="+mn-cs"/>
              </a:rPr>
              <a:t> </a:t>
            </a:r>
            <a:r>
              <a:rPr lang="en-US" sz="1200" i="0" kern="1200" dirty="0" err="1">
                <a:solidFill>
                  <a:schemeClr val="tx1"/>
                </a:solidFill>
                <a:effectLst/>
                <a:latin typeface="+mn-lt"/>
                <a:ea typeface="+mn-ea"/>
                <a:cs typeface="+mn-cs"/>
              </a:rPr>
              <a:t>thương</a:t>
            </a:r>
            <a:r>
              <a:rPr lang="en-US" sz="1200" i="0" kern="1200" dirty="0">
                <a:solidFill>
                  <a:schemeClr val="tx1"/>
                </a:solidFill>
                <a:effectLst/>
                <a:latin typeface="+mn-lt"/>
                <a:ea typeface="+mn-ea"/>
                <a:cs typeface="+mn-cs"/>
              </a:rPr>
              <a:t> </a:t>
            </a:r>
            <a:r>
              <a:rPr lang="en-US" sz="1200" i="0" kern="1200" dirty="0" err="1">
                <a:solidFill>
                  <a:schemeClr val="tx1"/>
                </a:solidFill>
                <a:effectLst/>
                <a:latin typeface="+mn-lt"/>
                <a:ea typeface="+mn-ea"/>
                <a:cs typeface="+mn-cs"/>
              </a:rPr>
              <a:t>để</a:t>
            </a:r>
            <a:r>
              <a:rPr lang="en-US" sz="1200" i="0" kern="1200" dirty="0">
                <a:solidFill>
                  <a:schemeClr val="tx1"/>
                </a:solidFill>
                <a:effectLst/>
                <a:latin typeface="+mn-lt"/>
                <a:ea typeface="+mn-ea"/>
                <a:cs typeface="+mn-cs"/>
              </a:rPr>
              <a:t> </a:t>
            </a:r>
            <a:r>
              <a:rPr lang="en-US" sz="1200" i="0" kern="1200" dirty="0" err="1">
                <a:solidFill>
                  <a:schemeClr val="tx1"/>
                </a:solidFill>
                <a:effectLst/>
                <a:latin typeface="+mn-lt"/>
                <a:ea typeface="+mn-ea"/>
                <a:cs typeface="+mn-cs"/>
              </a:rPr>
              <a:t>khảo</a:t>
            </a:r>
            <a:r>
              <a:rPr lang="en-US" sz="1200" i="0" kern="1200" dirty="0">
                <a:solidFill>
                  <a:schemeClr val="tx1"/>
                </a:solidFill>
                <a:effectLst/>
                <a:latin typeface="+mn-lt"/>
                <a:ea typeface="+mn-ea"/>
                <a:cs typeface="+mn-cs"/>
              </a:rPr>
              <a:t> </a:t>
            </a:r>
            <a:r>
              <a:rPr lang="en-US" sz="1200" i="0" kern="1200" dirty="0" err="1">
                <a:solidFill>
                  <a:schemeClr val="tx1"/>
                </a:solidFill>
                <a:effectLst/>
                <a:latin typeface="+mn-lt"/>
                <a:ea typeface="+mn-ea"/>
                <a:cs typeface="+mn-cs"/>
              </a:rPr>
              <a:t>sát</a:t>
            </a:r>
            <a:r>
              <a:rPr lang="en-US" sz="1200" i="0" kern="1200" dirty="0">
                <a:solidFill>
                  <a:schemeClr val="tx1"/>
                </a:solidFill>
                <a:effectLst/>
                <a:latin typeface="+mn-lt"/>
                <a:ea typeface="+mn-ea"/>
                <a:cs typeface="+mn-cs"/>
              </a:rPr>
              <a:t> </a:t>
            </a:r>
            <a:r>
              <a:rPr lang="en-US" sz="1200" i="0" kern="1200" dirty="0" err="1">
                <a:solidFill>
                  <a:schemeClr val="tx1"/>
                </a:solidFill>
                <a:effectLst/>
                <a:latin typeface="+mn-lt"/>
                <a:ea typeface="+mn-ea"/>
                <a:cs typeface="+mn-cs"/>
              </a:rPr>
              <a:t>khả</a:t>
            </a:r>
            <a:r>
              <a:rPr lang="en-US" sz="1200" i="0" kern="1200" dirty="0">
                <a:solidFill>
                  <a:schemeClr val="tx1"/>
                </a:solidFill>
                <a:effectLst/>
                <a:latin typeface="+mn-lt"/>
                <a:ea typeface="+mn-ea"/>
                <a:cs typeface="+mn-cs"/>
              </a:rPr>
              <a:t> </a:t>
            </a:r>
            <a:r>
              <a:rPr lang="en-US" sz="1200" i="0" kern="1200" dirty="0" err="1">
                <a:solidFill>
                  <a:schemeClr val="tx1"/>
                </a:solidFill>
                <a:effectLst/>
                <a:latin typeface="+mn-lt"/>
                <a:ea typeface="+mn-ea"/>
                <a:cs typeface="+mn-cs"/>
              </a:rPr>
              <a:t>năng</a:t>
            </a:r>
            <a:r>
              <a:rPr lang="en-US" sz="1200" i="0" kern="1200" dirty="0">
                <a:solidFill>
                  <a:schemeClr val="tx1"/>
                </a:solidFill>
                <a:effectLst/>
                <a:latin typeface="+mn-lt"/>
                <a:ea typeface="+mn-ea"/>
                <a:cs typeface="+mn-cs"/>
              </a:rPr>
              <a:t> </a:t>
            </a:r>
            <a:r>
              <a:rPr lang="en-US" sz="1200" i="0" kern="1200" dirty="0" err="1">
                <a:solidFill>
                  <a:schemeClr val="tx1"/>
                </a:solidFill>
                <a:effectLst/>
                <a:latin typeface="+mn-lt"/>
                <a:ea typeface="+mn-ea"/>
                <a:cs typeface="+mn-cs"/>
              </a:rPr>
              <a:t>kết</a:t>
            </a:r>
            <a:r>
              <a:rPr lang="en-US" sz="1200" i="0" kern="1200" dirty="0">
                <a:solidFill>
                  <a:schemeClr val="tx1"/>
                </a:solidFill>
                <a:effectLst/>
                <a:latin typeface="+mn-lt"/>
                <a:ea typeface="+mn-ea"/>
                <a:cs typeface="+mn-cs"/>
              </a:rPr>
              <a:t> </a:t>
            </a:r>
            <a:r>
              <a:rPr lang="en-US" sz="1200" i="0" kern="1200" dirty="0" err="1">
                <a:solidFill>
                  <a:schemeClr val="tx1"/>
                </a:solidFill>
                <a:effectLst/>
                <a:latin typeface="+mn-lt"/>
                <a:ea typeface="+mn-ea"/>
                <a:cs typeface="+mn-cs"/>
              </a:rPr>
              <a:t>tập</a:t>
            </a:r>
            <a:r>
              <a:rPr lang="en-US" sz="1200" i="0" kern="1200" dirty="0">
                <a:solidFill>
                  <a:schemeClr val="tx1"/>
                </a:solidFill>
                <a:effectLst/>
                <a:latin typeface="+mn-lt"/>
                <a:ea typeface="+mn-ea"/>
                <a:cs typeface="+mn-cs"/>
              </a:rPr>
              <a:t> </a:t>
            </a:r>
            <a:r>
              <a:rPr lang="en-US" sz="1200" i="0" kern="1200" dirty="0" err="1">
                <a:solidFill>
                  <a:schemeClr val="tx1"/>
                </a:solidFill>
                <a:effectLst/>
                <a:latin typeface="+mn-lt"/>
                <a:ea typeface="+mn-ea"/>
                <a:cs typeface="+mn-cs"/>
              </a:rPr>
              <a:t>tiểu</a:t>
            </a:r>
            <a:r>
              <a:rPr lang="en-US" sz="1200" i="0" kern="1200" dirty="0">
                <a:solidFill>
                  <a:schemeClr val="tx1"/>
                </a:solidFill>
                <a:effectLst/>
                <a:latin typeface="+mn-lt"/>
                <a:ea typeface="+mn-ea"/>
                <a:cs typeface="+mn-cs"/>
              </a:rPr>
              <a:t> </a:t>
            </a:r>
            <a:r>
              <a:rPr lang="en-US" sz="1200" i="0" kern="1200" dirty="0" err="1">
                <a:solidFill>
                  <a:schemeClr val="tx1"/>
                </a:solidFill>
                <a:effectLst/>
                <a:latin typeface="+mn-lt"/>
                <a:ea typeface="+mn-ea"/>
                <a:cs typeface="+mn-cs"/>
              </a:rPr>
              <a:t>cẩu</a:t>
            </a:r>
            <a:r>
              <a:rPr lang="en-US" sz="1200" i="0" kern="1200" dirty="0">
                <a:solidFill>
                  <a:schemeClr val="tx1"/>
                </a:solidFill>
                <a:effectLst/>
                <a:latin typeface="+mn-lt"/>
                <a:ea typeface="+mn-ea"/>
                <a:cs typeface="+mn-cs"/>
              </a:rPr>
              <a:t> </a:t>
            </a:r>
            <a:r>
              <a:rPr lang="en-US" sz="1200" i="0" kern="1200" dirty="0" err="1">
                <a:solidFill>
                  <a:schemeClr val="tx1"/>
                </a:solidFill>
                <a:effectLst/>
                <a:latin typeface="+mn-lt"/>
                <a:ea typeface="+mn-ea"/>
                <a:cs typeface="+mn-cs"/>
              </a:rPr>
              <a:t>bằng</a:t>
            </a:r>
            <a:r>
              <a:rPr lang="en-US" sz="1200" i="0" kern="1200" dirty="0">
                <a:solidFill>
                  <a:schemeClr val="tx1"/>
                </a:solidFill>
                <a:effectLst/>
                <a:latin typeface="+mn-lt"/>
                <a:ea typeface="+mn-ea"/>
                <a:cs typeface="+mn-cs"/>
              </a:rPr>
              <a:t> cách </a:t>
            </a:r>
            <a:r>
              <a:rPr lang="en-US" sz="1200" i="0" kern="1200" dirty="0" err="1">
                <a:solidFill>
                  <a:schemeClr val="tx1"/>
                </a:solidFill>
                <a:effectLst/>
                <a:latin typeface="+mn-lt"/>
                <a:ea typeface="+mn-ea"/>
                <a:cs typeface="+mn-cs"/>
              </a:rPr>
              <a:t>hút</a:t>
            </a:r>
            <a:r>
              <a:rPr lang="en-US" sz="1200" i="0" kern="1200" dirty="0">
                <a:solidFill>
                  <a:schemeClr val="tx1"/>
                </a:solidFill>
                <a:effectLst/>
                <a:latin typeface="+mn-lt"/>
                <a:ea typeface="+mn-ea"/>
                <a:cs typeface="+mn-cs"/>
              </a:rPr>
              <a:t> </a:t>
            </a:r>
            <a:r>
              <a:rPr lang="en-US" sz="1200" i="0" kern="1200" dirty="0" err="1">
                <a:solidFill>
                  <a:schemeClr val="tx1"/>
                </a:solidFill>
                <a:effectLst/>
                <a:latin typeface="+mn-lt"/>
                <a:ea typeface="+mn-ea"/>
                <a:cs typeface="+mn-cs"/>
              </a:rPr>
              <a:t>máu</a:t>
            </a:r>
            <a:r>
              <a:rPr lang="en-US" sz="1200" i="0" kern="1200" dirty="0">
                <a:solidFill>
                  <a:schemeClr val="tx1"/>
                </a:solidFill>
                <a:effectLst/>
                <a:latin typeface="+mn-lt"/>
                <a:ea typeface="+mn-ea"/>
                <a:cs typeface="+mn-cs"/>
              </a:rPr>
              <a:t> </a:t>
            </a:r>
            <a:r>
              <a:rPr lang="en-US" sz="1200" i="0" kern="1200" dirty="0" err="1">
                <a:solidFill>
                  <a:schemeClr val="tx1"/>
                </a:solidFill>
                <a:effectLst/>
                <a:latin typeface="+mn-lt"/>
                <a:ea typeface="+mn-ea"/>
                <a:cs typeface="+mn-cs"/>
              </a:rPr>
              <a:t>toàn</a:t>
            </a:r>
            <a:r>
              <a:rPr lang="en-US" sz="1200" i="0" kern="1200" dirty="0">
                <a:solidFill>
                  <a:schemeClr val="tx1"/>
                </a:solidFill>
                <a:effectLst/>
                <a:latin typeface="+mn-lt"/>
                <a:ea typeface="+mn-ea"/>
                <a:cs typeface="+mn-cs"/>
              </a:rPr>
              <a:t> </a:t>
            </a:r>
            <a:r>
              <a:rPr lang="en-US" sz="1200" i="0" kern="1200" dirty="0" err="1">
                <a:solidFill>
                  <a:schemeClr val="tx1"/>
                </a:solidFill>
                <a:effectLst/>
                <a:latin typeface="+mn-lt"/>
                <a:ea typeface="+mn-ea"/>
                <a:cs typeface="+mn-cs"/>
              </a:rPr>
              <a:t>phần</a:t>
            </a:r>
            <a:r>
              <a:rPr lang="en-US" sz="1200" i="0" kern="1200" dirty="0">
                <a:solidFill>
                  <a:schemeClr val="tx1"/>
                </a:solidFill>
                <a:effectLst/>
                <a:latin typeface="+mn-lt"/>
                <a:ea typeface="+mn-ea"/>
                <a:cs typeface="+mn-cs"/>
              </a:rPr>
              <a:t> </a:t>
            </a:r>
            <a:r>
              <a:rPr lang="en-US" sz="1200" i="0" kern="1200" dirty="0" err="1">
                <a:solidFill>
                  <a:schemeClr val="tx1"/>
                </a:solidFill>
                <a:effectLst/>
                <a:latin typeface="+mn-lt"/>
                <a:ea typeface="+mn-ea"/>
                <a:cs typeface="+mn-cs"/>
              </a:rPr>
              <a:t>dưới</a:t>
            </a:r>
            <a:r>
              <a:rPr lang="en-US" sz="1200" i="0" kern="1200" dirty="0">
                <a:solidFill>
                  <a:schemeClr val="tx1"/>
                </a:solidFill>
                <a:effectLst/>
                <a:latin typeface="+mn-lt"/>
                <a:ea typeface="+mn-ea"/>
                <a:cs typeface="+mn-cs"/>
              </a:rPr>
              <a:t> </a:t>
            </a:r>
            <a:r>
              <a:rPr lang="en-US" sz="1200" i="0" kern="1200" dirty="0" err="1">
                <a:solidFill>
                  <a:schemeClr val="tx1"/>
                </a:solidFill>
                <a:effectLst/>
                <a:latin typeface="+mn-lt"/>
                <a:ea typeface="+mn-ea"/>
                <a:cs typeface="+mn-cs"/>
              </a:rPr>
              <a:t>áp</a:t>
            </a:r>
            <a:r>
              <a:rPr lang="en-US" sz="1200" i="0" kern="1200" dirty="0">
                <a:solidFill>
                  <a:schemeClr val="tx1"/>
                </a:solidFill>
                <a:effectLst/>
                <a:latin typeface="+mn-lt"/>
                <a:ea typeface="+mn-ea"/>
                <a:cs typeface="+mn-cs"/>
              </a:rPr>
              <a:t> </a:t>
            </a:r>
            <a:r>
              <a:rPr lang="en-US" sz="1200" i="0" kern="1200" dirty="0" err="1">
                <a:solidFill>
                  <a:schemeClr val="tx1"/>
                </a:solidFill>
                <a:effectLst/>
                <a:latin typeface="+mn-lt"/>
                <a:ea typeface="+mn-ea"/>
                <a:cs typeface="+mn-cs"/>
              </a:rPr>
              <a:t>lực</a:t>
            </a:r>
            <a:r>
              <a:rPr lang="en-US" sz="1200" i="0" kern="1200" dirty="0">
                <a:solidFill>
                  <a:schemeClr val="tx1"/>
                </a:solidFill>
                <a:effectLst/>
                <a:latin typeface="+mn-lt"/>
                <a:ea typeface="+mn-ea"/>
                <a:cs typeface="+mn-cs"/>
              </a:rPr>
              <a:t> </a:t>
            </a:r>
            <a:r>
              <a:rPr lang="en-US" sz="1200" i="0" kern="1200" dirty="0" err="1">
                <a:solidFill>
                  <a:schemeClr val="tx1"/>
                </a:solidFill>
                <a:effectLst/>
                <a:latin typeface="+mn-lt"/>
                <a:ea typeface="+mn-ea"/>
                <a:cs typeface="+mn-cs"/>
              </a:rPr>
              <a:t>dòng</a:t>
            </a:r>
            <a:r>
              <a:rPr lang="en-US" sz="1200" i="0" kern="1200" dirty="0">
                <a:solidFill>
                  <a:schemeClr val="tx1"/>
                </a:solidFill>
                <a:effectLst/>
                <a:latin typeface="+mn-lt"/>
                <a:ea typeface="+mn-ea"/>
                <a:cs typeface="+mn-cs"/>
              </a:rPr>
              <a:t> </a:t>
            </a:r>
            <a:r>
              <a:rPr lang="en-US" sz="1200" i="0" kern="1200" dirty="0" err="1">
                <a:solidFill>
                  <a:schemeClr val="tx1"/>
                </a:solidFill>
                <a:effectLst/>
                <a:latin typeface="+mn-lt"/>
                <a:ea typeface="+mn-ea"/>
                <a:cs typeface="+mn-cs"/>
              </a:rPr>
              <a:t>chảy</a:t>
            </a:r>
            <a:r>
              <a:rPr lang="en-US" sz="1200" i="0" kern="1200" dirty="0">
                <a:solidFill>
                  <a:schemeClr val="tx1"/>
                </a:solidFill>
                <a:effectLst/>
                <a:latin typeface="+mn-lt"/>
                <a:ea typeface="+mn-ea"/>
                <a:cs typeface="+mn-cs"/>
              </a:rPr>
              <a:t> </a:t>
            </a:r>
            <a:r>
              <a:rPr lang="en-US" sz="1200" i="0" kern="1200" dirty="0" err="1">
                <a:solidFill>
                  <a:schemeClr val="tx1"/>
                </a:solidFill>
                <a:effectLst/>
                <a:latin typeface="+mn-lt"/>
                <a:ea typeface="+mn-ea"/>
                <a:cs typeface="+mn-cs"/>
              </a:rPr>
              <a:t>cao</a:t>
            </a:r>
            <a:r>
              <a:rPr lang="en-US" sz="1200" i="0" kern="1200" dirty="0">
                <a:solidFill>
                  <a:schemeClr val="tx1"/>
                </a:solidFill>
                <a:effectLst/>
                <a:latin typeface="+mn-lt"/>
                <a:ea typeface="+mn-ea"/>
                <a:cs typeface="+mn-cs"/>
              </a:rPr>
              <a:t> qua </a:t>
            </a:r>
            <a:r>
              <a:rPr lang="en-US" sz="1200" i="0" kern="1200" dirty="0" err="1">
                <a:solidFill>
                  <a:schemeClr val="tx1"/>
                </a:solidFill>
                <a:effectLst/>
                <a:latin typeface="+mn-lt"/>
                <a:ea typeface="+mn-ea"/>
                <a:cs typeface="+mn-cs"/>
              </a:rPr>
              <a:t>khe</a:t>
            </a:r>
            <a:r>
              <a:rPr lang="en-US" sz="1200" i="0" kern="1200" dirty="0">
                <a:solidFill>
                  <a:schemeClr val="tx1"/>
                </a:solidFill>
                <a:effectLst/>
                <a:latin typeface="+mn-lt"/>
                <a:ea typeface="+mn-ea"/>
                <a:cs typeface="+mn-cs"/>
              </a:rPr>
              <a:t> </a:t>
            </a:r>
            <a:r>
              <a:rPr lang="en-US" sz="1200" i="0" kern="1200" dirty="0" err="1">
                <a:solidFill>
                  <a:schemeClr val="tx1"/>
                </a:solidFill>
                <a:effectLst/>
                <a:latin typeface="+mn-lt"/>
                <a:ea typeface="+mn-ea"/>
                <a:cs typeface="+mn-cs"/>
              </a:rPr>
              <a:t>nhỏ</a:t>
            </a:r>
            <a:r>
              <a:rPr lang="en-US" sz="1200" i="0" kern="1200" dirty="0">
                <a:solidFill>
                  <a:schemeClr val="tx1"/>
                </a:solidFill>
                <a:effectLst/>
                <a:latin typeface="+mn-lt"/>
                <a:ea typeface="+mn-ea"/>
                <a:cs typeface="+mn-cs"/>
              </a:rPr>
              <a:t> </a:t>
            </a:r>
            <a:r>
              <a:rPr lang="en-US" sz="1200" i="0" kern="1200" dirty="0" err="1">
                <a:solidFill>
                  <a:schemeClr val="tx1"/>
                </a:solidFill>
                <a:effectLst/>
                <a:latin typeface="+mn-lt"/>
                <a:ea typeface="+mn-ea"/>
                <a:cs typeface="+mn-cs"/>
              </a:rPr>
              <a:t>có</a:t>
            </a:r>
            <a:r>
              <a:rPr lang="en-US" sz="1200" i="0" kern="1200" dirty="0">
                <a:solidFill>
                  <a:schemeClr val="tx1"/>
                </a:solidFill>
                <a:effectLst/>
                <a:latin typeface="+mn-lt"/>
                <a:ea typeface="+mn-ea"/>
                <a:cs typeface="+mn-cs"/>
              </a:rPr>
              <a:t> </a:t>
            </a:r>
            <a:r>
              <a:rPr lang="en-US" sz="1200" i="0" kern="1200" dirty="0" err="1">
                <a:solidFill>
                  <a:schemeClr val="tx1"/>
                </a:solidFill>
                <a:effectLst/>
                <a:latin typeface="+mn-lt"/>
                <a:ea typeface="+mn-ea"/>
                <a:cs typeface="+mn-cs"/>
              </a:rPr>
              <a:t>lớp</a:t>
            </a:r>
            <a:r>
              <a:rPr lang="en-US" sz="1200" i="0" kern="1200" dirty="0">
                <a:solidFill>
                  <a:schemeClr val="tx1"/>
                </a:solidFill>
                <a:effectLst/>
                <a:latin typeface="+mn-lt"/>
                <a:ea typeface="+mn-ea"/>
                <a:cs typeface="+mn-cs"/>
              </a:rPr>
              <a:t> </a:t>
            </a:r>
            <a:r>
              <a:rPr lang="en-US" sz="1200" i="0" kern="1200" dirty="0" err="1">
                <a:solidFill>
                  <a:schemeClr val="tx1"/>
                </a:solidFill>
                <a:effectLst/>
                <a:latin typeface="+mn-lt"/>
                <a:ea typeface="+mn-ea"/>
                <a:cs typeface="+mn-cs"/>
              </a:rPr>
              <a:t>màng</a:t>
            </a:r>
            <a:r>
              <a:rPr lang="en-US" sz="1200" i="0" kern="1200" dirty="0">
                <a:solidFill>
                  <a:schemeClr val="tx1"/>
                </a:solidFill>
                <a:effectLst/>
                <a:latin typeface="+mn-lt"/>
                <a:ea typeface="+mn-ea"/>
                <a:cs typeface="+mn-cs"/>
              </a:rPr>
              <a:t> </a:t>
            </a:r>
            <a:r>
              <a:rPr lang="en-US" sz="1200" i="0" kern="1200" dirty="0" err="1">
                <a:solidFill>
                  <a:schemeClr val="tx1"/>
                </a:solidFill>
                <a:effectLst/>
                <a:latin typeface="+mn-lt"/>
                <a:ea typeface="+mn-ea"/>
                <a:cs typeface="+mn-cs"/>
              </a:rPr>
              <a:t>phủ</a:t>
            </a:r>
            <a:r>
              <a:rPr lang="en-US" sz="1200" i="0" kern="1200" dirty="0">
                <a:solidFill>
                  <a:schemeClr val="tx1"/>
                </a:solidFill>
                <a:effectLst/>
                <a:latin typeface="+mn-lt"/>
                <a:ea typeface="+mn-ea"/>
                <a:cs typeface="+mn-cs"/>
              </a:rPr>
              <a:t> Collagen, </a:t>
            </a:r>
            <a:r>
              <a:rPr lang="en-US" sz="1200" i="0" kern="1200" dirty="0" err="1">
                <a:solidFill>
                  <a:schemeClr val="tx1"/>
                </a:solidFill>
                <a:effectLst/>
                <a:latin typeface="+mn-lt"/>
                <a:ea typeface="+mn-ea"/>
                <a:cs typeface="+mn-cs"/>
              </a:rPr>
              <a:t>Ephinephrine</a:t>
            </a:r>
            <a:r>
              <a:rPr lang="en-US" sz="1200" i="0" kern="1200" dirty="0">
                <a:solidFill>
                  <a:schemeClr val="tx1"/>
                </a:solidFill>
                <a:effectLst/>
                <a:latin typeface="+mn-lt"/>
                <a:ea typeface="+mn-ea"/>
                <a:cs typeface="+mn-cs"/>
              </a:rPr>
              <a:t>, ADP, Prostaglandin, </a:t>
            </a:r>
            <a:r>
              <a:rPr lang="en-US" sz="1200" i="0" kern="1200" dirty="0" err="1">
                <a:solidFill>
                  <a:schemeClr val="tx1"/>
                </a:solidFill>
                <a:effectLst/>
                <a:latin typeface="+mn-lt"/>
                <a:ea typeface="+mn-ea"/>
                <a:cs typeface="+mn-cs"/>
              </a:rPr>
              <a:t>Calci</a:t>
            </a:r>
            <a:r>
              <a:rPr lang="en-US" sz="1200" i="0" kern="1200" dirty="0">
                <a:solidFill>
                  <a:schemeClr val="tx1"/>
                </a:solidFill>
                <a:effectLst/>
                <a:latin typeface="+mn-lt"/>
                <a:ea typeface="+mn-ea"/>
                <a:cs typeface="+mn-cs"/>
              </a:rPr>
              <a:t> </a:t>
            </a:r>
            <a:r>
              <a:rPr lang="en-US" sz="1200" i="0" kern="1200" dirty="0" err="1">
                <a:solidFill>
                  <a:schemeClr val="tx1"/>
                </a:solidFill>
                <a:effectLst/>
                <a:latin typeface="+mn-lt"/>
                <a:ea typeface="+mn-ea"/>
                <a:cs typeface="+mn-cs"/>
              </a:rPr>
              <a:t>tùy</a:t>
            </a:r>
            <a:r>
              <a:rPr lang="en-US" sz="1200" i="0" kern="1200" dirty="0">
                <a:solidFill>
                  <a:schemeClr val="tx1"/>
                </a:solidFill>
                <a:effectLst/>
                <a:latin typeface="+mn-lt"/>
                <a:ea typeface="+mn-ea"/>
                <a:cs typeface="+mn-cs"/>
              </a:rPr>
              <a:t> </a:t>
            </a:r>
            <a:r>
              <a:rPr lang="en-US" sz="1200" i="0" kern="1200" dirty="0" err="1">
                <a:solidFill>
                  <a:schemeClr val="tx1"/>
                </a:solidFill>
                <a:effectLst/>
                <a:latin typeface="+mn-lt"/>
                <a:ea typeface="+mn-ea"/>
                <a:cs typeface="+mn-cs"/>
              </a:rPr>
              <a:t>thuộc</a:t>
            </a:r>
            <a:r>
              <a:rPr lang="en-US" sz="1200" i="0" kern="1200" dirty="0">
                <a:solidFill>
                  <a:schemeClr val="tx1"/>
                </a:solidFill>
                <a:effectLst/>
                <a:latin typeface="+mn-lt"/>
                <a:ea typeface="+mn-ea"/>
                <a:cs typeface="+mn-cs"/>
              </a:rPr>
              <a:t> </a:t>
            </a:r>
            <a:r>
              <a:rPr lang="en-US" sz="1200" i="0" kern="1200" dirty="0" err="1">
                <a:solidFill>
                  <a:schemeClr val="tx1"/>
                </a:solidFill>
                <a:effectLst/>
                <a:latin typeface="+mn-lt"/>
                <a:ea typeface="+mn-ea"/>
                <a:cs typeface="+mn-cs"/>
              </a:rPr>
              <a:t>vào</a:t>
            </a:r>
            <a:r>
              <a:rPr lang="en-US" sz="1200" i="0" kern="1200" dirty="0">
                <a:solidFill>
                  <a:schemeClr val="tx1"/>
                </a:solidFill>
                <a:effectLst/>
                <a:latin typeface="+mn-lt"/>
                <a:ea typeface="+mn-ea"/>
                <a:cs typeface="+mn-cs"/>
              </a:rPr>
              <a:t> </a:t>
            </a:r>
            <a:r>
              <a:rPr lang="en-US" sz="1200" i="0" kern="1200" dirty="0" err="1">
                <a:solidFill>
                  <a:schemeClr val="tx1"/>
                </a:solidFill>
                <a:effectLst/>
                <a:latin typeface="+mn-lt"/>
                <a:ea typeface="+mn-ea"/>
                <a:cs typeface="+mn-cs"/>
              </a:rPr>
              <a:t>xét</a:t>
            </a:r>
            <a:r>
              <a:rPr lang="en-US" sz="1200" i="0" kern="1200" dirty="0">
                <a:solidFill>
                  <a:schemeClr val="tx1"/>
                </a:solidFill>
                <a:effectLst/>
                <a:latin typeface="+mn-lt"/>
                <a:ea typeface="+mn-ea"/>
                <a:cs typeface="+mn-cs"/>
              </a:rPr>
              <a:t> </a:t>
            </a:r>
            <a:r>
              <a:rPr lang="en-US" sz="1200" i="0" kern="1200" dirty="0" err="1">
                <a:solidFill>
                  <a:schemeClr val="tx1"/>
                </a:solidFill>
                <a:effectLst/>
                <a:latin typeface="+mn-lt"/>
                <a:ea typeface="+mn-ea"/>
                <a:cs typeface="+mn-cs"/>
              </a:rPr>
              <a:t>nghiệm</a:t>
            </a:r>
            <a:r>
              <a:rPr lang="en-US" sz="1200" i="0" kern="1200" dirty="0">
                <a:solidFill>
                  <a:schemeClr val="tx1"/>
                </a:solidFill>
                <a:effectLst/>
                <a:latin typeface="+mn-lt"/>
                <a:ea typeface="+mn-ea"/>
                <a:cs typeface="+mn-cs"/>
              </a:rPr>
              <a:t> CEPI, CADP hay P2Y, </a:t>
            </a:r>
            <a:r>
              <a:rPr lang="en-US" sz="1200" i="0" kern="1200" dirty="0" err="1">
                <a:solidFill>
                  <a:schemeClr val="tx1"/>
                </a:solidFill>
                <a:effectLst/>
                <a:latin typeface="+mn-lt"/>
                <a:ea typeface="+mn-ea"/>
                <a:cs typeface="+mn-cs"/>
              </a:rPr>
              <a:t>khi</a:t>
            </a:r>
            <a:r>
              <a:rPr lang="en-US" sz="1200" i="0" kern="1200" dirty="0">
                <a:solidFill>
                  <a:schemeClr val="tx1"/>
                </a:solidFill>
                <a:effectLst/>
                <a:latin typeface="+mn-lt"/>
                <a:ea typeface="+mn-ea"/>
                <a:cs typeface="+mn-cs"/>
              </a:rPr>
              <a:t> </a:t>
            </a:r>
            <a:r>
              <a:rPr lang="en-US" sz="1200" i="0" kern="1200" dirty="0" err="1">
                <a:solidFill>
                  <a:schemeClr val="tx1"/>
                </a:solidFill>
                <a:effectLst/>
                <a:latin typeface="+mn-lt"/>
                <a:ea typeface="+mn-ea"/>
                <a:cs typeface="+mn-cs"/>
              </a:rPr>
              <a:t>tiểu</a:t>
            </a:r>
            <a:r>
              <a:rPr lang="en-US" sz="1200" i="0" kern="1200" dirty="0">
                <a:solidFill>
                  <a:schemeClr val="tx1"/>
                </a:solidFill>
                <a:effectLst/>
                <a:latin typeface="+mn-lt"/>
                <a:ea typeface="+mn-ea"/>
                <a:cs typeface="+mn-cs"/>
              </a:rPr>
              <a:t> </a:t>
            </a:r>
            <a:r>
              <a:rPr lang="en-US" sz="1200" i="0" kern="1200" dirty="0" err="1">
                <a:solidFill>
                  <a:schemeClr val="tx1"/>
                </a:solidFill>
                <a:effectLst/>
                <a:latin typeface="+mn-lt"/>
                <a:ea typeface="+mn-ea"/>
                <a:cs typeface="+mn-cs"/>
              </a:rPr>
              <a:t>cầu</a:t>
            </a:r>
            <a:r>
              <a:rPr lang="en-US" sz="1200" i="0" kern="1200" dirty="0">
                <a:solidFill>
                  <a:schemeClr val="tx1"/>
                </a:solidFill>
                <a:effectLst/>
                <a:latin typeface="+mn-lt"/>
                <a:ea typeface="+mn-ea"/>
                <a:cs typeface="+mn-cs"/>
              </a:rPr>
              <a:t> </a:t>
            </a:r>
            <a:r>
              <a:rPr lang="en-US" sz="1200" i="0" kern="1200" dirty="0" err="1">
                <a:solidFill>
                  <a:schemeClr val="tx1"/>
                </a:solidFill>
                <a:effectLst/>
                <a:latin typeface="+mn-lt"/>
                <a:ea typeface="+mn-ea"/>
                <a:cs typeface="+mn-cs"/>
              </a:rPr>
              <a:t>bám</a:t>
            </a:r>
            <a:r>
              <a:rPr lang="en-US" sz="1200" i="0" kern="1200" dirty="0">
                <a:solidFill>
                  <a:schemeClr val="tx1"/>
                </a:solidFill>
                <a:effectLst/>
                <a:latin typeface="+mn-lt"/>
                <a:ea typeface="+mn-ea"/>
                <a:cs typeface="+mn-cs"/>
              </a:rPr>
              <a:t> </a:t>
            </a:r>
            <a:r>
              <a:rPr lang="en-US" sz="1200" i="0" kern="1200" dirty="0" err="1">
                <a:solidFill>
                  <a:schemeClr val="tx1"/>
                </a:solidFill>
                <a:effectLst/>
                <a:latin typeface="+mn-lt"/>
                <a:ea typeface="+mn-ea"/>
                <a:cs typeface="+mn-cs"/>
              </a:rPr>
              <a:t>dính</a:t>
            </a:r>
            <a:r>
              <a:rPr lang="en-US" sz="1200" i="0" kern="1200" dirty="0">
                <a:solidFill>
                  <a:schemeClr val="tx1"/>
                </a:solidFill>
                <a:effectLst/>
                <a:latin typeface="+mn-lt"/>
                <a:ea typeface="+mn-ea"/>
                <a:cs typeface="+mn-cs"/>
              </a:rPr>
              <a:t> </a:t>
            </a:r>
            <a:r>
              <a:rPr lang="en-US" sz="1200" i="0" kern="1200" dirty="0" err="1">
                <a:solidFill>
                  <a:schemeClr val="tx1"/>
                </a:solidFill>
                <a:effectLst/>
                <a:latin typeface="+mn-lt"/>
                <a:ea typeface="+mn-ea"/>
                <a:cs typeface="+mn-cs"/>
              </a:rPr>
              <a:t>và</a:t>
            </a:r>
            <a:r>
              <a:rPr lang="en-US" sz="1200" i="0" kern="1200" dirty="0">
                <a:solidFill>
                  <a:schemeClr val="tx1"/>
                </a:solidFill>
                <a:effectLst/>
                <a:latin typeface="+mn-lt"/>
                <a:ea typeface="+mn-ea"/>
                <a:cs typeface="+mn-cs"/>
              </a:rPr>
              <a:t> </a:t>
            </a:r>
            <a:r>
              <a:rPr lang="en-US" sz="1200" i="0" kern="1200" dirty="0" err="1">
                <a:solidFill>
                  <a:schemeClr val="tx1"/>
                </a:solidFill>
                <a:effectLst/>
                <a:latin typeface="+mn-lt"/>
                <a:ea typeface="+mn-ea"/>
                <a:cs typeface="+mn-cs"/>
              </a:rPr>
              <a:t>kích</a:t>
            </a:r>
            <a:r>
              <a:rPr lang="en-US" sz="1200" i="0" kern="1200" dirty="0">
                <a:solidFill>
                  <a:schemeClr val="tx1"/>
                </a:solidFill>
                <a:effectLst/>
                <a:latin typeface="+mn-lt"/>
                <a:ea typeface="+mn-ea"/>
                <a:cs typeface="+mn-cs"/>
              </a:rPr>
              <a:t> </a:t>
            </a:r>
            <a:r>
              <a:rPr lang="en-US" sz="1200" i="0" kern="1200" dirty="0" err="1">
                <a:solidFill>
                  <a:schemeClr val="tx1"/>
                </a:solidFill>
                <a:effectLst/>
                <a:latin typeface="+mn-lt"/>
                <a:ea typeface="+mn-ea"/>
                <a:cs typeface="+mn-cs"/>
              </a:rPr>
              <a:t>hoạt</a:t>
            </a:r>
            <a:r>
              <a:rPr lang="en-US" sz="1200" i="0" kern="1200" dirty="0">
                <a:solidFill>
                  <a:schemeClr val="tx1"/>
                </a:solidFill>
                <a:effectLst/>
                <a:latin typeface="+mn-lt"/>
                <a:ea typeface="+mn-ea"/>
                <a:cs typeface="+mn-cs"/>
              </a:rPr>
              <a:t> </a:t>
            </a:r>
            <a:r>
              <a:rPr lang="en-US" sz="1200" i="0" kern="1200" dirty="0" err="1">
                <a:solidFill>
                  <a:schemeClr val="tx1"/>
                </a:solidFill>
                <a:effectLst/>
                <a:latin typeface="+mn-lt"/>
                <a:ea typeface="+mn-ea"/>
                <a:cs typeface="+mn-cs"/>
              </a:rPr>
              <a:t>tạo</a:t>
            </a:r>
            <a:r>
              <a:rPr lang="en-US" sz="1200" i="0" kern="1200" dirty="0">
                <a:solidFill>
                  <a:schemeClr val="tx1"/>
                </a:solidFill>
                <a:effectLst/>
                <a:latin typeface="+mn-lt"/>
                <a:ea typeface="+mn-ea"/>
                <a:cs typeface="+mn-cs"/>
              </a:rPr>
              <a:t> </a:t>
            </a:r>
            <a:r>
              <a:rPr lang="en-US" sz="1200" i="0" kern="1200" dirty="0" err="1">
                <a:solidFill>
                  <a:schemeClr val="tx1"/>
                </a:solidFill>
                <a:effectLst/>
                <a:latin typeface="+mn-lt"/>
                <a:ea typeface="+mn-ea"/>
                <a:cs typeface="+mn-cs"/>
              </a:rPr>
              <a:t>nút</a:t>
            </a:r>
            <a:r>
              <a:rPr lang="en-US" sz="1200" i="0" kern="1200" dirty="0">
                <a:solidFill>
                  <a:schemeClr val="tx1"/>
                </a:solidFill>
                <a:effectLst/>
                <a:latin typeface="+mn-lt"/>
                <a:ea typeface="+mn-ea"/>
                <a:cs typeface="+mn-cs"/>
              </a:rPr>
              <a:t> </a:t>
            </a:r>
            <a:r>
              <a:rPr lang="en-US" sz="1200" i="0" kern="1200" dirty="0" err="1">
                <a:solidFill>
                  <a:schemeClr val="tx1"/>
                </a:solidFill>
                <a:effectLst/>
                <a:latin typeface="+mn-lt"/>
                <a:ea typeface="+mn-ea"/>
                <a:cs typeface="+mn-cs"/>
              </a:rPr>
              <a:t>chặn</a:t>
            </a:r>
            <a:r>
              <a:rPr lang="en-US" sz="1200" i="0" kern="1200" dirty="0">
                <a:solidFill>
                  <a:schemeClr val="tx1"/>
                </a:solidFill>
                <a:effectLst/>
                <a:latin typeface="+mn-lt"/>
                <a:ea typeface="+mn-ea"/>
                <a:cs typeface="+mn-cs"/>
              </a:rPr>
              <a:t> </a:t>
            </a:r>
            <a:r>
              <a:rPr lang="en-US" sz="1200" i="0" kern="1200" dirty="0" err="1">
                <a:solidFill>
                  <a:schemeClr val="tx1"/>
                </a:solidFill>
                <a:effectLst/>
                <a:latin typeface="+mn-lt"/>
                <a:ea typeface="+mn-ea"/>
                <a:cs typeface="+mn-cs"/>
              </a:rPr>
              <a:t>tiểu</a:t>
            </a:r>
            <a:r>
              <a:rPr lang="en-US" sz="1200" i="0" kern="1200" dirty="0">
                <a:solidFill>
                  <a:schemeClr val="tx1"/>
                </a:solidFill>
                <a:effectLst/>
                <a:latin typeface="+mn-lt"/>
                <a:ea typeface="+mn-ea"/>
                <a:cs typeface="+mn-cs"/>
              </a:rPr>
              <a:t> </a:t>
            </a:r>
            <a:r>
              <a:rPr lang="en-US" sz="1200" i="0" kern="1200" dirty="0" err="1">
                <a:solidFill>
                  <a:schemeClr val="tx1"/>
                </a:solidFill>
                <a:effectLst/>
                <a:latin typeface="+mn-lt"/>
                <a:ea typeface="+mn-ea"/>
                <a:cs typeface="+mn-cs"/>
              </a:rPr>
              <a:t>cầu</a:t>
            </a:r>
            <a:r>
              <a:rPr lang="en-US" sz="1200" i="0" kern="1200" dirty="0">
                <a:solidFill>
                  <a:schemeClr val="tx1"/>
                </a:solidFill>
                <a:effectLst/>
                <a:latin typeface="+mn-lt"/>
                <a:ea typeface="+mn-ea"/>
                <a:cs typeface="+mn-cs"/>
              </a:rPr>
              <a:t> </a:t>
            </a:r>
            <a:r>
              <a:rPr lang="en-US" sz="1200" i="0" kern="1200" dirty="0" err="1">
                <a:solidFill>
                  <a:schemeClr val="tx1"/>
                </a:solidFill>
                <a:effectLst/>
                <a:latin typeface="+mn-lt"/>
                <a:ea typeface="+mn-ea"/>
                <a:cs typeface="+mn-cs"/>
              </a:rPr>
              <a:t>bít</a:t>
            </a:r>
            <a:r>
              <a:rPr lang="en-US" sz="1200" i="0" kern="1200" dirty="0">
                <a:solidFill>
                  <a:schemeClr val="tx1"/>
                </a:solidFill>
                <a:effectLst/>
                <a:latin typeface="+mn-lt"/>
                <a:ea typeface="+mn-ea"/>
                <a:cs typeface="+mn-cs"/>
              </a:rPr>
              <a:t> </a:t>
            </a:r>
            <a:r>
              <a:rPr lang="en-US" sz="1200" i="0" kern="1200" dirty="0" err="1">
                <a:solidFill>
                  <a:schemeClr val="tx1"/>
                </a:solidFill>
                <a:effectLst/>
                <a:latin typeface="+mn-lt"/>
                <a:ea typeface="+mn-ea"/>
                <a:cs typeface="+mn-cs"/>
              </a:rPr>
              <a:t>dòng</a:t>
            </a:r>
            <a:r>
              <a:rPr lang="en-US" sz="1200" i="0" kern="1200" dirty="0">
                <a:solidFill>
                  <a:schemeClr val="tx1"/>
                </a:solidFill>
                <a:effectLst/>
                <a:latin typeface="+mn-lt"/>
                <a:ea typeface="+mn-ea"/>
                <a:cs typeface="+mn-cs"/>
              </a:rPr>
              <a:t> </a:t>
            </a:r>
            <a:r>
              <a:rPr lang="en-US" sz="1200" i="0" kern="1200" dirty="0" err="1">
                <a:solidFill>
                  <a:schemeClr val="tx1"/>
                </a:solidFill>
                <a:effectLst/>
                <a:latin typeface="+mn-lt"/>
                <a:ea typeface="+mn-ea"/>
                <a:cs typeface="+mn-cs"/>
              </a:rPr>
              <a:t>chảy</a:t>
            </a:r>
            <a:r>
              <a:rPr lang="en-US" sz="1200" i="0" kern="1200" dirty="0">
                <a:solidFill>
                  <a:schemeClr val="tx1"/>
                </a:solidFill>
                <a:effectLst/>
                <a:latin typeface="+mn-lt"/>
                <a:ea typeface="+mn-ea"/>
                <a:cs typeface="+mn-cs"/>
              </a:rPr>
              <a:t> </a:t>
            </a:r>
            <a:r>
              <a:rPr lang="en-US" sz="1200" i="0" kern="1200" dirty="0" err="1">
                <a:solidFill>
                  <a:schemeClr val="tx1"/>
                </a:solidFill>
                <a:effectLst/>
                <a:latin typeface="+mn-lt"/>
                <a:ea typeface="+mn-ea"/>
                <a:cs typeface="+mn-cs"/>
              </a:rPr>
              <a:t>máy</a:t>
            </a:r>
            <a:r>
              <a:rPr lang="en-US" sz="1200" i="0" kern="1200" dirty="0">
                <a:solidFill>
                  <a:schemeClr val="tx1"/>
                </a:solidFill>
                <a:effectLst/>
                <a:latin typeface="+mn-lt"/>
                <a:ea typeface="+mn-ea"/>
                <a:cs typeface="+mn-cs"/>
              </a:rPr>
              <a:t> </a:t>
            </a:r>
            <a:r>
              <a:rPr lang="en-US" sz="1200" i="0" kern="1200" dirty="0" err="1">
                <a:solidFill>
                  <a:schemeClr val="tx1"/>
                </a:solidFill>
                <a:effectLst/>
                <a:latin typeface="+mn-lt"/>
                <a:ea typeface="+mn-ea"/>
                <a:cs typeface="+mn-cs"/>
              </a:rPr>
              <a:t>sẽ</a:t>
            </a:r>
            <a:r>
              <a:rPr lang="en-US" sz="1200" i="0" kern="1200" dirty="0">
                <a:solidFill>
                  <a:schemeClr val="tx1"/>
                </a:solidFill>
                <a:effectLst/>
                <a:latin typeface="+mn-lt"/>
                <a:ea typeface="+mn-ea"/>
                <a:cs typeface="+mn-cs"/>
              </a:rPr>
              <a:t> </a:t>
            </a:r>
            <a:r>
              <a:rPr lang="en-US" sz="1200" i="0" kern="1200" dirty="0" err="1">
                <a:solidFill>
                  <a:schemeClr val="tx1"/>
                </a:solidFill>
                <a:effectLst/>
                <a:latin typeface="+mn-lt"/>
                <a:ea typeface="+mn-ea"/>
                <a:cs typeface="+mn-cs"/>
              </a:rPr>
              <a:t>đo</a:t>
            </a:r>
            <a:r>
              <a:rPr lang="en-US" sz="1200" i="0" kern="1200" dirty="0">
                <a:solidFill>
                  <a:schemeClr val="tx1"/>
                </a:solidFill>
                <a:effectLst/>
                <a:latin typeface="+mn-lt"/>
                <a:ea typeface="+mn-ea"/>
                <a:cs typeface="+mn-cs"/>
              </a:rPr>
              <a:t> </a:t>
            </a:r>
            <a:r>
              <a:rPr lang="en-US" sz="1200" i="0" kern="1200" dirty="0" err="1">
                <a:solidFill>
                  <a:schemeClr val="tx1"/>
                </a:solidFill>
                <a:effectLst/>
                <a:latin typeface="+mn-lt"/>
                <a:ea typeface="+mn-ea"/>
                <a:cs typeface="+mn-cs"/>
              </a:rPr>
              <a:t>được</a:t>
            </a:r>
            <a:r>
              <a:rPr lang="en-US" sz="1200" i="0" kern="1200" dirty="0">
                <a:solidFill>
                  <a:schemeClr val="tx1"/>
                </a:solidFill>
                <a:effectLst/>
                <a:latin typeface="+mn-lt"/>
                <a:ea typeface="+mn-ea"/>
                <a:cs typeface="+mn-cs"/>
              </a:rPr>
              <a:t> </a:t>
            </a:r>
            <a:r>
              <a:rPr lang="en-US" sz="1200" i="0" kern="1200" dirty="0" err="1">
                <a:solidFill>
                  <a:schemeClr val="tx1"/>
                </a:solidFill>
                <a:effectLst/>
                <a:latin typeface="+mn-lt"/>
                <a:ea typeface="+mn-ea"/>
                <a:cs typeface="+mn-cs"/>
              </a:rPr>
              <a:t>thời</a:t>
            </a:r>
            <a:r>
              <a:rPr lang="en-US" sz="1200" i="0" kern="1200" dirty="0">
                <a:solidFill>
                  <a:schemeClr val="tx1"/>
                </a:solidFill>
                <a:effectLst/>
                <a:latin typeface="+mn-lt"/>
                <a:ea typeface="+mn-ea"/>
                <a:cs typeface="+mn-cs"/>
              </a:rPr>
              <a:t> </a:t>
            </a:r>
            <a:r>
              <a:rPr lang="en-US" sz="1200" i="0" kern="1200" dirty="0" err="1">
                <a:solidFill>
                  <a:schemeClr val="tx1"/>
                </a:solidFill>
                <a:effectLst/>
                <a:latin typeface="+mn-lt"/>
                <a:ea typeface="+mn-ea"/>
                <a:cs typeface="+mn-cs"/>
              </a:rPr>
              <a:t>gian</a:t>
            </a:r>
            <a:r>
              <a:rPr lang="en-US" sz="1200" i="0" kern="1200" dirty="0">
                <a:solidFill>
                  <a:schemeClr val="tx1"/>
                </a:solidFill>
                <a:effectLst/>
                <a:latin typeface="+mn-lt"/>
                <a:ea typeface="+mn-ea"/>
                <a:cs typeface="+mn-cs"/>
              </a:rPr>
              <a:t> CT (</a:t>
            </a:r>
            <a:r>
              <a:rPr lang="en-US" sz="1200" i="0" kern="1200" dirty="0" err="1">
                <a:solidFill>
                  <a:schemeClr val="tx1"/>
                </a:solidFill>
                <a:effectLst/>
                <a:latin typeface="+mn-lt"/>
                <a:ea typeface="+mn-ea"/>
                <a:cs typeface="+mn-cs"/>
              </a:rPr>
              <a:t>Closue</a:t>
            </a:r>
            <a:r>
              <a:rPr lang="en-US" sz="1200" i="0" kern="1200" dirty="0">
                <a:solidFill>
                  <a:schemeClr val="tx1"/>
                </a:solidFill>
                <a:effectLst/>
                <a:latin typeface="+mn-lt"/>
                <a:ea typeface="+mn-ea"/>
                <a:cs typeface="+mn-cs"/>
              </a:rPr>
              <a:t> Time)</a:t>
            </a:r>
          </a:p>
          <a:p>
            <a:endParaRPr lang="en-US" dirty="0"/>
          </a:p>
        </p:txBody>
      </p:sp>
      <p:sp>
        <p:nvSpPr>
          <p:cNvPr id="4" name="Slide Number Placeholder 3"/>
          <p:cNvSpPr>
            <a:spLocks noGrp="1"/>
          </p:cNvSpPr>
          <p:nvPr>
            <p:ph type="sldNum" sz="quarter" idx="5"/>
          </p:nvPr>
        </p:nvSpPr>
        <p:spPr/>
        <p:txBody>
          <a:bodyPr/>
          <a:lstStyle/>
          <a:p>
            <a:fld id="{ABEE4EB1-B4FA-43F2-953C-4FD424B02CB1}" type="slidenum">
              <a:rPr lang="en-US" smtClean="0"/>
              <a:t>43</a:t>
            </a:fld>
            <a:endParaRPr lang="en-US"/>
          </a:p>
        </p:txBody>
      </p:sp>
    </p:spTree>
    <p:extLst>
      <p:ext uri="{BB962C8B-B14F-4D97-AF65-F5344CB8AC3E}">
        <p14:creationId xmlns:p14="http://schemas.microsoft.com/office/powerpoint/2010/main" val="4213311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a:t>Macroglossia</a:t>
            </a:r>
            <a:r>
              <a:rPr lang="en-US"/>
              <a:t> ( phì đại l</a:t>
            </a:r>
            <a:r>
              <a:rPr lang="vi-VN"/>
              <a:t>ư</a:t>
            </a:r>
            <a:r>
              <a:rPr lang="en-US"/>
              <a:t>ỡi)</a:t>
            </a:r>
            <a:r>
              <a:rPr lang="vi-VN"/>
              <a:t> và các dấu hiệu xâm nhập nội tạng khác (hội chứng ống cổ tay và ban xuất huyết dưới màng cứng ( </a:t>
            </a:r>
            <a:r>
              <a:rPr lang="vi-VN" u="sng">
                <a:hlinkClick r:id="rId3"/>
              </a:rPr>
              <a:t>hình 6</a:t>
            </a:r>
            <a:r>
              <a:rPr lang="vi-VN"/>
              <a:t> )) có thể chỉ ra bệnh amyloidosis, có thể gây ra một số thiếu hụt yếu tố đông máu mắc phải (yếu tố X và V, von Wille ], alpha-2-antiplasmin và chất ức chế hoạt hóa plasminogen-1 [PAI-1])</a:t>
            </a:r>
            <a:endParaRPr lang="en-US"/>
          </a:p>
          <a:p>
            <a:endParaRPr lang="en-US"/>
          </a:p>
        </p:txBody>
      </p:sp>
      <p:sp>
        <p:nvSpPr>
          <p:cNvPr id="4" name="Slide Number Placeholder 3"/>
          <p:cNvSpPr>
            <a:spLocks noGrp="1"/>
          </p:cNvSpPr>
          <p:nvPr>
            <p:ph type="sldNum" sz="quarter" idx="5"/>
          </p:nvPr>
        </p:nvSpPr>
        <p:spPr/>
        <p:txBody>
          <a:bodyPr/>
          <a:lstStyle/>
          <a:p>
            <a:fld id="{996DF51D-CB74-4FB5-B43F-AF4AD9461DD0}" type="slidenum">
              <a:rPr lang="en-US" smtClean="0"/>
              <a:t>45</a:t>
            </a:fld>
            <a:endParaRPr lang="en-US"/>
          </a:p>
        </p:txBody>
      </p:sp>
    </p:spTree>
    <p:extLst>
      <p:ext uri="{BB962C8B-B14F-4D97-AF65-F5344CB8AC3E}">
        <p14:creationId xmlns:p14="http://schemas.microsoft.com/office/powerpoint/2010/main" val="2532358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a:t>Macroglossia</a:t>
            </a:r>
            <a:r>
              <a:rPr lang="en-US"/>
              <a:t> ( phì đại l</a:t>
            </a:r>
            <a:r>
              <a:rPr lang="vi-VN"/>
              <a:t>ư</a:t>
            </a:r>
            <a:r>
              <a:rPr lang="en-US"/>
              <a:t>ỡi)</a:t>
            </a:r>
            <a:r>
              <a:rPr lang="vi-VN"/>
              <a:t> và các dấu hiệu xâm nhập nội tạng khác (hội chứng ống cổ tay và ban xuất huyết dưới màng cứng ( </a:t>
            </a:r>
            <a:r>
              <a:rPr lang="vi-VN" u="sng">
                <a:hlinkClick r:id="rId3"/>
              </a:rPr>
              <a:t>hình 6</a:t>
            </a:r>
            <a:r>
              <a:rPr lang="vi-VN"/>
              <a:t> )) có thể chỉ ra bệnh amyloidosis, có thể gây ra một số thiếu hụt yếu tố đông máu mắc phải (yếu tố X và V, von Wille ], alpha-2-antiplasmin và chất ức chế hoạt hóa plasminogen-1 [PAI-1])</a:t>
            </a:r>
            <a:endParaRPr lang="en-US"/>
          </a:p>
          <a:p>
            <a:endParaRPr lang="en-US"/>
          </a:p>
        </p:txBody>
      </p:sp>
      <p:sp>
        <p:nvSpPr>
          <p:cNvPr id="4" name="Slide Number Placeholder 3"/>
          <p:cNvSpPr>
            <a:spLocks noGrp="1"/>
          </p:cNvSpPr>
          <p:nvPr>
            <p:ph type="sldNum" sz="quarter" idx="5"/>
          </p:nvPr>
        </p:nvSpPr>
        <p:spPr/>
        <p:txBody>
          <a:bodyPr/>
          <a:lstStyle/>
          <a:p>
            <a:fld id="{996DF51D-CB74-4FB5-B43F-AF4AD9461DD0}" type="slidenum">
              <a:rPr lang="en-US" smtClean="0"/>
              <a:t>46</a:t>
            </a:fld>
            <a:endParaRPr lang="en-US"/>
          </a:p>
        </p:txBody>
      </p:sp>
    </p:spTree>
    <p:extLst>
      <p:ext uri="{BB962C8B-B14F-4D97-AF65-F5344CB8AC3E}">
        <p14:creationId xmlns:p14="http://schemas.microsoft.com/office/powerpoint/2010/main" val="5386368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A987024-7803-490A-8C1A-66834515EB48}" type="datetimeFigureOut">
              <a:rPr lang="en-US" smtClean="0"/>
              <a:t>6/1/2021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EEE9D72-9759-4575-B889-BBE555CCCCF4}"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128688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A987024-7803-490A-8C1A-66834515EB48}" type="datetimeFigureOut">
              <a:rPr lang="en-US" smtClean="0"/>
              <a:t>6/1/2021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EEE9D72-9759-4575-B889-BBE555CCCCF4}" type="slidenum">
              <a:rPr lang="en-US" smtClean="0"/>
              <a:t>‹#›</a:t>
            </a:fld>
            <a:endParaRPr lang="en-US"/>
          </a:p>
        </p:txBody>
      </p:sp>
    </p:spTree>
    <p:extLst>
      <p:ext uri="{BB962C8B-B14F-4D97-AF65-F5344CB8AC3E}">
        <p14:creationId xmlns:p14="http://schemas.microsoft.com/office/powerpoint/2010/main" val="1783002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A987024-7803-490A-8C1A-66834515EB48}" type="datetimeFigureOut">
              <a:rPr lang="en-US" smtClean="0"/>
              <a:t>6/1/2021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EEE9D72-9759-4575-B889-BBE555CCCCF4}" type="slidenum">
              <a:rPr lang="en-US" smtClean="0"/>
              <a:t>‹#›</a:t>
            </a:fld>
            <a:endParaRPr lang="en-US"/>
          </a:p>
        </p:txBody>
      </p:sp>
    </p:spTree>
    <p:extLst>
      <p:ext uri="{BB962C8B-B14F-4D97-AF65-F5344CB8AC3E}">
        <p14:creationId xmlns:p14="http://schemas.microsoft.com/office/powerpoint/2010/main" val="30883156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A987024-7803-490A-8C1A-66834515EB48}" type="datetimeFigureOut">
              <a:rPr lang="en-US" smtClean="0"/>
              <a:t>6/1/2021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EEE9D72-9759-4575-B889-BBE555CCCCF4}" type="slidenum">
              <a:rPr lang="en-US" smtClean="0"/>
              <a:t>‹#›</a:t>
            </a:fld>
            <a:endParaRPr lang="en-US"/>
          </a:p>
        </p:txBody>
      </p:sp>
    </p:spTree>
    <p:extLst>
      <p:ext uri="{BB962C8B-B14F-4D97-AF65-F5344CB8AC3E}">
        <p14:creationId xmlns:p14="http://schemas.microsoft.com/office/powerpoint/2010/main" val="9657365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A987024-7803-490A-8C1A-66834515EB48}" type="datetimeFigureOut">
              <a:rPr lang="en-US" smtClean="0"/>
              <a:t>6/1/2021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EEE9D72-9759-4575-B889-BBE555CCCCF4}"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1251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8"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A987024-7803-490A-8C1A-66834515EB48}" type="datetimeFigureOut">
              <a:rPr lang="en-US" smtClean="0"/>
              <a:t>6/1/2021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EEE9D72-9759-4575-B889-BBE555CCCCF4}" type="slidenum">
              <a:rPr lang="en-US" smtClean="0"/>
              <a:t>‹#›</a:t>
            </a:fld>
            <a:endParaRPr lang="en-US"/>
          </a:p>
        </p:txBody>
      </p:sp>
    </p:spTree>
    <p:extLst>
      <p:ext uri="{BB962C8B-B14F-4D97-AF65-F5344CB8AC3E}">
        <p14:creationId xmlns:p14="http://schemas.microsoft.com/office/powerpoint/2010/main" val="998164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A987024-7803-490A-8C1A-66834515EB48}" type="datetimeFigureOut">
              <a:rPr lang="en-US" smtClean="0"/>
              <a:t>6/1/2021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EEE9D72-9759-4575-B889-BBE555CCCCF4}" type="slidenum">
              <a:rPr lang="en-US" smtClean="0"/>
              <a:t>‹#›</a:t>
            </a:fld>
            <a:endParaRPr lang="en-US"/>
          </a:p>
        </p:txBody>
      </p:sp>
    </p:spTree>
    <p:extLst>
      <p:ext uri="{BB962C8B-B14F-4D97-AF65-F5344CB8AC3E}">
        <p14:creationId xmlns:p14="http://schemas.microsoft.com/office/powerpoint/2010/main" val="24382599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A987024-7803-490A-8C1A-66834515EB48}" type="datetimeFigureOut">
              <a:rPr lang="en-US" smtClean="0"/>
              <a:t>6/1/2021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EEE9D72-9759-4575-B889-BBE555CCCCF4}" type="slidenum">
              <a:rPr lang="en-US" smtClean="0"/>
              <a:t>‹#›</a:t>
            </a:fld>
            <a:endParaRPr lang="en-US"/>
          </a:p>
        </p:txBody>
      </p:sp>
    </p:spTree>
    <p:extLst>
      <p:ext uri="{BB962C8B-B14F-4D97-AF65-F5344CB8AC3E}">
        <p14:creationId xmlns:p14="http://schemas.microsoft.com/office/powerpoint/2010/main" val="2019548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1A987024-7803-490A-8C1A-66834515EB48}" type="datetimeFigureOut">
              <a:rPr lang="en-US" smtClean="0"/>
              <a:t>6/1/2021</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7EEE9D72-9759-4575-B889-BBE555CCCCF4}" type="slidenum">
              <a:rPr lang="en-US" smtClean="0"/>
              <a:t>‹#›</a:t>
            </a:fld>
            <a:endParaRPr lang="en-US"/>
          </a:p>
        </p:txBody>
      </p:sp>
    </p:spTree>
    <p:extLst>
      <p:ext uri="{BB962C8B-B14F-4D97-AF65-F5344CB8AC3E}">
        <p14:creationId xmlns:p14="http://schemas.microsoft.com/office/powerpoint/2010/main" val="32369844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1A987024-7803-490A-8C1A-66834515EB48}" type="datetimeFigureOut">
              <a:rPr lang="en-US" smtClean="0"/>
              <a:t>6/1/2021</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7EEE9D72-9759-4575-B889-BBE555CCCCF4}" type="slidenum">
              <a:rPr lang="en-US" smtClean="0"/>
              <a:t>‹#›</a:t>
            </a:fld>
            <a:endParaRPr lang="en-US"/>
          </a:p>
        </p:txBody>
      </p:sp>
    </p:spTree>
    <p:extLst>
      <p:ext uri="{BB962C8B-B14F-4D97-AF65-F5344CB8AC3E}">
        <p14:creationId xmlns:p14="http://schemas.microsoft.com/office/powerpoint/2010/main" val="5463764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A987024-7803-490A-8C1A-66834515EB48}" type="datetimeFigureOut">
              <a:rPr lang="en-US" smtClean="0"/>
              <a:t>6/1/2021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EEE9D72-9759-4575-B889-BBE555CCCCF4}" type="slidenum">
              <a:rPr lang="en-US" smtClean="0"/>
              <a:t>‹#›</a:t>
            </a:fld>
            <a:endParaRPr lang="en-US"/>
          </a:p>
        </p:txBody>
      </p:sp>
    </p:spTree>
    <p:extLst>
      <p:ext uri="{BB962C8B-B14F-4D97-AF65-F5344CB8AC3E}">
        <p14:creationId xmlns:p14="http://schemas.microsoft.com/office/powerpoint/2010/main" val="36732702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1A987024-7803-490A-8C1A-66834515EB48}" type="datetimeFigureOut">
              <a:rPr lang="en-US" smtClean="0"/>
              <a:t>6/1/2021</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7EEE9D72-9759-4575-B889-BBE555CCCCF4}"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9561904"/>
      </p:ext>
    </p:extLst>
  </p:cSld>
  <p:clrMap bg1="lt1" tx1="dk1" bg2="lt2" tx2="dk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565788-E644-4A6B-87DD-08ECE099F71F}"/>
              </a:ext>
            </a:extLst>
          </p:cNvPr>
          <p:cNvSpPr>
            <a:spLocks noGrp="1"/>
          </p:cNvSpPr>
          <p:nvPr>
            <p:ph type="ctrTitle"/>
          </p:nvPr>
        </p:nvSpPr>
        <p:spPr>
          <a:xfrm>
            <a:off x="1321356" y="1558565"/>
            <a:ext cx="9549287" cy="2640457"/>
          </a:xfrm>
        </p:spPr>
        <p:txBody>
          <a:bodyPr/>
          <a:lstStyle/>
          <a:p>
            <a:pPr algn="l"/>
            <a:r>
              <a:rPr lang="en-US" err="1"/>
              <a:t>Tiếp</a:t>
            </a:r>
            <a:r>
              <a:rPr lang="en-US"/>
              <a:t> </a:t>
            </a:r>
            <a:r>
              <a:rPr lang="en-US" err="1"/>
              <a:t>cận</a:t>
            </a:r>
            <a:r>
              <a:rPr lang="en-US"/>
              <a:t> </a:t>
            </a:r>
            <a:r>
              <a:rPr lang="en-US" err="1"/>
              <a:t>và</a:t>
            </a:r>
            <a:r>
              <a:rPr lang="en-US"/>
              <a:t> </a:t>
            </a:r>
            <a:r>
              <a:rPr lang="en-US" err="1"/>
              <a:t>chẩn</a:t>
            </a:r>
            <a:r>
              <a:rPr lang="en-US"/>
              <a:t> </a:t>
            </a:r>
            <a:r>
              <a:rPr lang="en-US" err="1"/>
              <a:t>đoán</a:t>
            </a:r>
            <a:r>
              <a:rPr lang="en-US"/>
              <a:t> hội chứng xuất </a:t>
            </a:r>
            <a:r>
              <a:rPr lang="en-US" err="1"/>
              <a:t>huyết</a:t>
            </a:r>
            <a:endParaRPr lang="en-US"/>
          </a:p>
        </p:txBody>
      </p:sp>
      <p:sp>
        <p:nvSpPr>
          <p:cNvPr id="3" name="Subtitle 2">
            <a:extLst>
              <a:ext uri="{FF2B5EF4-FFF2-40B4-BE49-F238E27FC236}">
                <a16:creationId xmlns:a16="http://schemas.microsoft.com/office/drawing/2014/main" id="{BDFF7FB5-518E-4116-B7EA-CFAE76BC3945}"/>
              </a:ext>
            </a:extLst>
          </p:cNvPr>
          <p:cNvSpPr>
            <a:spLocks noGrp="1"/>
          </p:cNvSpPr>
          <p:nvPr>
            <p:ph type="subTitle" idx="1"/>
          </p:nvPr>
        </p:nvSpPr>
        <p:spPr>
          <a:xfrm>
            <a:off x="1321356" y="4473019"/>
            <a:ext cx="7766936" cy="1096899"/>
          </a:xfrm>
        </p:spPr>
        <p:txBody>
          <a:bodyPr>
            <a:normAutofit/>
          </a:bodyPr>
          <a:lstStyle/>
          <a:p>
            <a:pPr algn="l"/>
            <a:r>
              <a:rPr lang="en-US" sz="2000" b="1" err="1">
                <a:latin typeface="Times New Roman" panose="02020603050405020304" pitchFamily="18" charset="0"/>
                <a:cs typeface="Times New Roman" panose="02020603050405020304" pitchFamily="18" charset="0"/>
              </a:rPr>
              <a:t>Học</a:t>
            </a:r>
            <a:r>
              <a:rPr lang="en-US" sz="2000" b="1">
                <a:latin typeface="Times New Roman" panose="02020603050405020304" pitchFamily="18" charset="0"/>
                <a:cs typeface="Times New Roman" panose="02020603050405020304" pitchFamily="18" charset="0"/>
              </a:rPr>
              <a:t> </a:t>
            </a:r>
            <a:r>
              <a:rPr lang="en-US" sz="2000" b="1" err="1">
                <a:latin typeface="Times New Roman" panose="02020603050405020304" pitchFamily="18" charset="0"/>
                <a:cs typeface="Times New Roman" panose="02020603050405020304" pitchFamily="18" charset="0"/>
              </a:rPr>
              <a:t>viên</a:t>
            </a:r>
            <a:r>
              <a:rPr lang="en-US" sz="2000" b="1">
                <a:latin typeface="Times New Roman" panose="02020603050405020304" pitchFamily="18" charset="0"/>
                <a:cs typeface="Times New Roman" panose="02020603050405020304" pitchFamily="18" charset="0"/>
              </a:rPr>
              <a:t>: BSNT </a:t>
            </a:r>
            <a:r>
              <a:rPr lang="en-US" sz="2000" b="1" err="1">
                <a:latin typeface="Times New Roman" panose="02020603050405020304" pitchFamily="18" charset="0"/>
                <a:cs typeface="Times New Roman" panose="02020603050405020304" pitchFamily="18" charset="0"/>
              </a:rPr>
              <a:t>Quách</a:t>
            </a:r>
            <a:r>
              <a:rPr lang="en-US" sz="2000" b="1">
                <a:latin typeface="Times New Roman" panose="02020603050405020304" pitchFamily="18" charset="0"/>
                <a:cs typeface="Times New Roman" panose="02020603050405020304" pitchFamily="18" charset="0"/>
              </a:rPr>
              <a:t> </a:t>
            </a:r>
            <a:r>
              <a:rPr lang="en-US" sz="2000" b="1" err="1">
                <a:latin typeface="Times New Roman" panose="02020603050405020304" pitchFamily="18" charset="0"/>
                <a:cs typeface="Times New Roman" panose="02020603050405020304" pitchFamily="18" charset="0"/>
              </a:rPr>
              <a:t>Châu</a:t>
            </a:r>
            <a:r>
              <a:rPr lang="en-US" sz="2000" b="1">
                <a:latin typeface="Times New Roman" panose="02020603050405020304" pitchFamily="18" charset="0"/>
                <a:cs typeface="Times New Roman" panose="02020603050405020304" pitchFamily="18" charset="0"/>
              </a:rPr>
              <a:t> </a:t>
            </a:r>
            <a:r>
              <a:rPr lang="en-US" sz="2000" b="1" err="1">
                <a:latin typeface="Times New Roman" panose="02020603050405020304" pitchFamily="18" charset="0"/>
                <a:cs typeface="Times New Roman" panose="02020603050405020304" pitchFamily="18" charset="0"/>
              </a:rPr>
              <a:t>Tài</a:t>
            </a:r>
            <a:endParaRPr lang="en-US" sz="2000" b="1">
              <a:latin typeface="Times New Roman" panose="02020603050405020304" pitchFamily="18" charset="0"/>
              <a:cs typeface="Times New Roman" panose="02020603050405020304" pitchFamily="18" charset="0"/>
            </a:endParaRPr>
          </a:p>
          <a:p>
            <a:pPr algn="l"/>
            <a:r>
              <a:rPr lang="en-US" sz="2000" b="1">
                <a:latin typeface="Times New Roman" panose="02020603050405020304" pitchFamily="18" charset="0"/>
                <a:cs typeface="Times New Roman" panose="02020603050405020304" pitchFamily="18" charset="0"/>
              </a:rPr>
              <a:t>GVHD: </a:t>
            </a:r>
            <a:r>
              <a:rPr lang="en-US" sz="2000" b="1" err="1">
                <a:latin typeface="Times New Roman" panose="02020603050405020304" pitchFamily="18" charset="0"/>
                <a:cs typeface="Times New Roman" panose="02020603050405020304" pitchFamily="18" charset="0"/>
              </a:rPr>
              <a:t>Ths</a:t>
            </a:r>
            <a:r>
              <a:rPr lang="en-US" sz="2000" b="1">
                <a:latin typeface="Times New Roman" panose="02020603050405020304" pitchFamily="18" charset="0"/>
                <a:cs typeface="Times New Roman" panose="02020603050405020304" pitchFamily="18" charset="0"/>
              </a:rPr>
              <a:t>. BS </a:t>
            </a:r>
            <a:r>
              <a:rPr lang="en-US" sz="2000" b="1" err="1">
                <a:latin typeface="Times New Roman" panose="02020603050405020304" pitchFamily="18" charset="0"/>
                <a:cs typeface="Times New Roman" panose="02020603050405020304" pitchFamily="18" charset="0"/>
              </a:rPr>
              <a:t>Lại</a:t>
            </a:r>
            <a:r>
              <a:rPr lang="en-US" sz="2000" b="1">
                <a:latin typeface="Times New Roman" panose="02020603050405020304" pitchFamily="18" charset="0"/>
                <a:cs typeface="Times New Roman" panose="02020603050405020304" pitchFamily="18" charset="0"/>
              </a:rPr>
              <a:t> </a:t>
            </a:r>
            <a:r>
              <a:rPr lang="en-US" sz="2000" b="1" err="1">
                <a:latin typeface="Times New Roman" panose="02020603050405020304" pitchFamily="18" charset="0"/>
                <a:cs typeface="Times New Roman" panose="02020603050405020304" pitchFamily="18" charset="0"/>
              </a:rPr>
              <a:t>Thị</a:t>
            </a:r>
            <a:r>
              <a:rPr lang="en-US" sz="2000" b="1">
                <a:latin typeface="Times New Roman" panose="02020603050405020304" pitchFamily="18" charset="0"/>
                <a:cs typeface="Times New Roman" panose="02020603050405020304" pitchFamily="18" charset="0"/>
              </a:rPr>
              <a:t> Thanh </a:t>
            </a:r>
            <a:r>
              <a:rPr lang="en-US" sz="2000" b="1" err="1">
                <a:latin typeface="Times New Roman" panose="02020603050405020304" pitchFamily="18" charset="0"/>
                <a:cs typeface="Times New Roman" panose="02020603050405020304" pitchFamily="18" charset="0"/>
              </a:rPr>
              <a:t>Thảo</a:t>
            </a:r>
            <a:endParaRPr lang="en-US" sz="2000" b="1">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776246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F08293-AC87-4DE8-B8C7-119692027621}"/>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1102977D-60E5-4DC1-8C30-1ACF2DFA41F4}"/>
              </a:ext>
            </a:extLst>
          </p:cNvPr>
          <p:cNvPicPr>
            <a:picLocks noGrp="1" noChangeAspect="1"/>
          </p:cNvPicPr>
          <p:nvPr>
            <p:ph idx="1"/>
          </p:nvPr>
        </p:nvPicPr>
        <p:blipFill>
          <a:blip r:embed="rId2"/>
          <a:stretch>
            <a:fillRect/>
          </a:stretch>
        </p:blipFill>
        <p:spPr>
          <a:xfrm>
            <a:off x="1274393" y="609044"/>
            <a:ext cx="3531170" cy="5154082"/>
          </a:xfrm>
          <a:prstGeom prst="rect">
            <a:avLst/>
          </a:prstGeom>
        </p:spPr>
      </p:pic>
    </p:spTree>
    <p:extLst>
      <p:ext uri="{BB962C8B-B14F-4D97-AF65-F5344CB8AC3E}">
        <p14:creationId xmlns:p14="http://schemas.microsoft.com/office/powerpoint/2010/main" val="17016342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0E7-C47F-4633-9A24-C8A182C8700D}"/>
              </a:ext>
            </a:extLst>
          </p:cNvPr>
          <p:cNvSpPr>
            <a:spLocks noGrp="1"/>
          </p:cNvSpPr>
          <p:nvPr>
            <p:ph type="title"/>
          </p:nvPr>
        </p:nvSpPr>
        <p:spPr/>
        <p:txBody>
          <a:bodyPr/>
          <a:lstStyle/>
          <a:p>
            <a:r>
              <a:rPr lang="en-US"/>
              <a:t>Lâm sàng</a:t>
            </a:r>
          </a:p>
        </p:txBody>
      </p:sp>
      <p:graphicFrame>
        <p:nvGraphicFramePr>
          <p:cNvPr id="4" name="Table 4">
            <a:extLst>
              <a:ext uri="{FF2B5EF4-FFF2-40B4-BE49-F238E27FC236}">
                <a16:creationId xmlns:a16="http://schemas.microsoft.com/office/drawing/2014/main" id="{5FD19A25-2D43-4E48-8A71-AF008367AB10}"/>
              </a:ext>
            </a:extLst>
          </p:cNvPr>
          <p:cNvGraphicFramePr>
            <a:graphicFrameLocks noGrp="1"/>
          </p:cNvGraphicFramePr>
          <p:nvPr>
            <p:ph idx="1"/>
            <p:extLst>
              <p:ext uri="{D42A27DB-BD31-4B8C-83A1-F6EECF244321}">
                <p14:modId xmlns:p14="http://schemas.microsoft.com/office/powerpoint/2010/main" val="1082052036"/>
              </p:ext>
            </p:extLst>
          </p:nvPr>
        </p:nvGraphicFramePr>
        <p:xfrm>
          <a:off x="898071" y="1737360"/>
          <a:ext cx="10678884" cy="3934052"/>
        </p:xfrm>
        <a:graphic>
          <a:graphicData uri="http://schemas.openxmlformats.org/drawingml/2006/table">
            <a:tbl>
              <a:tblPr firstRow="1" bandRow="1">
                <a:tableStyleId>{5C22544A-7EE6-4342-B048-85BDC9FD1C3A}</a:tableStyleId>
              </a:tblPr>
              <a:tblGrid>
                <a:gridCol w="2302328">
                  <a:extLst>
                    <a:ext uri="{9D8B030D-6E8A-4147-A177-3AD203B41FA5}">
                      <a16:colId xmlns:a16="http://schemas.microsoft.com/office/drawing/2014/main" val="873452207"/>
                    </a:ext>
                  </a:extLst>
                </a:gridCol>
                <a:gridCol w="4310743">
                  <a:extLst>
                    <a:ext uri="{9D8B030D-6E8A-4147-A177-3AD203B41FA5}">
                      <a16:colId xmlns:a16="http://schemas.microsoft.com/office/drawing/2014/main" val="29947834"/>
                    </a:ext>
                  </a:extLst>
                </a:gridCol>
                <a:gridCol w="4065813">
                  <a:extLst>
                    <a:ext uri="{9D8B030D-6E8A-4147-A177-3AD203B41FA5}">
                      <a16:colId xmlns:a16="http://schemas.microsoft.com/office/drawing/2014/main" val="2270598862"/>
                    </a:ext>
                  </a:extLst>
                </a:gridCol>
              </a:tblGrid>
              <a:tr h="547020">
                <a:tc>
                  <a:txBody>
                    <a:bodyPr/>
                    <a:lstStyle/>
                    <a:p>
                      <a:endParaRPr lang="en-US"/>
                    </a:p>
                  </a:txBody>
                  <a:tcPr/>
                </a:tc>
                <a:tc>
                  <a:txBody>
                    <a:bodyPr/>
                    <a:lstStyle/>
                    <a:p>
                      <a:r>
                        <a:rPr lang="en-US"/>
                        <a:t>Tiểu cầu và thành mạch</a:t>
                      </a:r>
                    </a:p>
                  </a:txBody>
                  <a:tcPr/>
                </a:tc>
                <a:tc>
                  <a:txBody>
                    <a:bodyPr/>
                    <a:lstStyle/>
                    <a:p>
                      <a:r>
                        <a:rPr lang="en-US"/>
                        <a:t>Đông máu huyết tương</a:t>
                      </a:r>
                    </a:p>
                  </a:txBody>
                  <a:tcPr/>
                </a:tc>
                <a:extLst>
                  <a:ext uri="{0D108BD9-81ED-4DB2-BD59-A6C34878D82A}">
                    <a16:rowId xmlns:a16="http://schemas.microsoft.com/office/drawing/2014/main" val="4155084063"/>
                  </a:ext>
                </a:extLst>
              </a:tr>
              <a:tr h="1348819">
                <a:tc>
                  <a:txBody>
                    <a:bodyPr/>
                    <a:lstStyle/>
                    <a:p>
                      <a:r>
                        <a:rPr lang="en-US"/>
                        <a:t>Khởi phát</a:t>
                      </a:r>
                    </a:p>
                  </a:txBody>
                  <a:tcPr/>
                </a:tc>
                <a:tc>
                  <a:txBody>
                    <a:bodyPr/>
                    <a:lstStyle/>
                    <a:p>
                      <a:r>
                        <a:rPr lang="en-US"/>
                        <a:t>Tự nhiên</a:t>
                      </a:r>
                    </a:p>
                    <a:p>
                      <a:r>
                        <a:rPr lang="en-US"/>
                        <a:t>Chảy máu sớm sau chấn th</a:t>
                      </a:r>
                      <a:r>
                        <a:rPr lang="vi-VN"/>
                        <a:t>ư</a:t>
                      </a:r>
                      <a:r>
                        <a:rPr lang="en-US"/>
                        <a:t>ơng, phẩu thuật</a:t>
                      </a:r>
                    </a:p>
                  </a:txBody>
                  <a:tcPr/>
                </a:tc>
                <a:tc>
                  <a:txBody>
                    <a:bodyPr/>
                    <a:lstStyle/>
                    <a:p>
                      <a:r>
                        <a:rPr lang="en-US"/>
                        <a:t>Sau chấn th</a:t>
                      </a:r>
                      <a:r>
                        <a:rPr lang="vi-VN"/>
                        <a:t>ư</a:t>
                      </a:r>
                      <a:r>
                        <a:rPr lang="en-US"/>
                        <a:t>ơng, phẩu thuật khởi phát trễ h</a:t>
                      </a:r>
                      <a:r>
                        <a:rPr lang="vi-VN"/>
                        <a:t>ơ</a:t>
                      </a:r>
                      <a:r>
                        <a:rPr lang="en-US"/>
                        <a:t>n</a:t>
                      </a:r>
                    </a:p>
                  </a:txBody>
                  <a:tcPr/>
                </a:tc>
                <a:extLst>
                  <a:ext uri="{0D108BD9-81ED-4DB2-BD59-A6C34878D82A}">
                    <a16:rowId xmlns:a16="http://schemas.microsoft.com/office/drawing/2014/main" val="424256051"/>
                  </a:ext>
                </a:extLst>
              </a:tr>
              <a:tr h="944173">
                <a:tc>
                  <a:txBody>
                    <a:bodyPr/>
                    <a:lstStyle/>
                    <a:p>
                      <a:r>
                        <a:rPr lang="en-US"/>
                        <a:t>Biểu hiện</a:t>
                      </a:r>
                    </a:p>
                  </a:txBody>
                  <a:tcPr/>
                </a:tc>
                <a:tc>
                  <a:txBody>
                    <a:bodyPr/>
                    <a:lstStyle/>
                    <a:p>
                      <a:r>
                        <a:rPr lang="en-US"/>
                        <a:t>Xuất huyết da, niêm dạng chấm xuất huyết</a:t>
                      </a:r>
                    </a:p>
                  </a:txBody>
                  <a:tcPr/>
                </a:tc>
                <a:tc>
                  <a:txBody>
                    <a:bodyPr/>
                    <a:lstStyle/>
                    <a:p>
                      <a:r>
                        <a:rPr lang="en-US"/>
                        <a:t>Xuất huyết c</a:t>
                      </a:r>
                      <a:r>
                        <a:rPr lang="vi-VN"/>
                        <a:t>ơ</a:t>
                      </a:r>
                      <a:r>
                        <a:rPr lang="en-US"/>
                        <a:t> khớp, khối máu tụ sâu</a:t>
                      </a:r>
                    </a:p>
                  </a:txBody>
                  <a:tcPr/>
                </a:tc>
                <a:extLst>
                  <a:ext uri="{0D108BD9-81ED-4DB2-BD59-A6C34878D82A}">
                    <a16:rowId xmlns:a16="http://schemas.microsoft.com/office/drawing/2014/main" val="1176668154"/>
                  </a:ext>
                </a:extLst>
              </a:tr>
              <a:tr h="547020">
                <a:tc>
                  <a:txBody>
                    <a:bodyPr/>
                    <a:lstStyle/>
                    <a:p>
                      <a:r>
                        <a:rPr lang="en-US"/>
                        <a:t>Giới tính</a:t>
                      </a:r>
                    </a:p>
                  </a:txBody>
                  <a:tcPr/>
                </a:tc>
                <a:tc>
                  <a:txBody>
                    <a:bodyPr/>
                    <a:lstStyle/>
                    <a:p>
                      <a:r>
                        <a:rPr lang="en-US"/>
                        <a:t>Cả 2 giới</a:t>
                      </a:r>
                    </a:p>
                  </a:txBody>
                  <a:tcPr/>
                </a:tc>
                <a:tc>
                  <a:txBody>
                    <a:bodyPr/>
                    <a:lstStyle/>
                    <a:p>
                      <a:r>
                        <a:rPr lang="en-US"/>
                        <a:t>80-90% di truyền ở nam giới</a:t>
                      </a:r>
                    </a:p>
                  </a:txBody>
                  <a:tcPr/>
                </a:tc>
                <a:extLst>
                  <a:ext uri="{0D108BD9-81ED-4DB2-BD59-A6C34878D82A}">
                    <a16:rowId xmlns:a16="http://schemas.microsoft.com/office/drawing/2014/main" val="4190022737"/>
                  </a:ext>
                </a:extLst>
              </a:tr>
              <a:tr h="547020">
                <a:tc>
                  <a:txBody>
                    <a:bodyPr/>
                    <a:lstStyle/>
                    <a:p>
                      <a:r>
                        <a:rPr lang="en-US"/>
                        <a:t>Tiền căn gia đình</a:t>
                      </a:r>
                    </a:p>
                  </a:txBody>
                  <a:tcPr/>
                </a:tc>
                <a:tc>
                  <a:txBody>
                    <a:bodyPr/>
                    <a:lstStyle/>
                    <a:p>
                      <a:r>
                        <a:rPr lang="en-US"/>
                        <a:t>Hiếm</a:t>
                      </a:r>
                    </a:p>
                  </a:txBody>
                  <a:tcPr/>
                </a:tc>
                <a:tc>
                  <a:txBody>
                    <a:bodyPr/>
                    <a:lstStyle/>
                    <a:p>
                      <a:r>
                        <a:rPr lang="en-US"/>
                        <a:t>Th</a:t>
                      </a:r>
                      <a:r>
                        <a:rPr lang="vi-VN"/>
                        <a:t>ư</a:t>
                      </a:r>
                      <a:r>
                        <a:rPr lang="en-US"/>
                        <a:t>ờng gặp</a:t>
                      </a:r>
                    </a:p>
                  </a:txBody>
                  <a:tcPr/>
                </a:tc>
                <a:extLst>
                  <a:ext uri="{0D108BD9-81ED-4DB2-BD59-A6C34878D82A}">
                    <a16:rowId xmlns:a16="http://schemas.microsoft.com/office/drawing/2014/main" val="3561997753"/>
                  </a:ext>
                </a:extLst>
              </a:tr>
            </a:tbl>
          </a:graphicData>
        </a:graphic>
      </p:graphicFrame>
    </p:spTree>
    <p:extLst>
      <p:ext uri="{BB962C8B-B14F-4D97-AF65-F5344CB8AC3E}">
        <p14:creationId xmlns:p14="http://schemas.microsoft.com/office/powerpoint/2010/main" val="39385573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B87EB8-D5DB-4A3D-81E2-CAA5F9188433}"/>
              </a:ext>
            </a:extLst>
          </p:cNvPr>
          <p:cNvSpPr>
            <a:spLocks noGrp="1"/>
          </p:cNvSpPr>
          <p:nvPr>
            <p:ph type="title"/>
          </p:nvPr>
        </p:nvSpPr>
        <p:spPr/>
        <p:txBody>
          <a:bodyPr/>
          <a:lstStyle/>
          <a:p>
            <a:r>
              <a:rPr lang="en-US"/>
              <a:t>Lâm sàng</a:t>
            </a:r>
          </a:p>
        </p:txBody>
      </p:sp>
      <p:sp>
        <p:nvSpPr>
          <p:cNvPr id="3" name="Content Placeholder 2">
            <a:extLst>
              <a:ext uri="{FF2B5EF4-FFF2-40B4-BE49-F238E27FC236}">
                <a16:creationId xmlns:a16="http://schemas.microsoft.com/office/drawing/2014/main" id="{C8938742-7935-4D83-B8B0-CBA9838B5FC7}"/>
              </a:ext>
            </a:extLst>
          </p:cNvPr>
          <p:cNvSpPr>
            <a:spLocks noGrp="1"/>
          </p:cNvSpPr>
          <p:nvPr>
            <p:ph idx="1"/>
          </p:nvPr>
        </p:nvSpPr>
        <p:spPr/>
        <p:txBody>
          <a:bodyPr/>
          <a:lstStyle/>
          <a:p>
            <a:r>
              <a:rPr lang="en-US"/>
              <a:t>Ngoài các dấu hiệu xuất huyết da niêm cần phải thăm khám đầy đủ các c</a:t>
            </a:r>
            <a:r>
              <a:rPr lang="vi-VN"/>
              <a:t>ơ</a:t>
            </a:r>
            <a:r>
              <a:rPr lang="en-US"/>
              <a:t> quan để tìm các dấu hiệu xuất huyết vị trí khác, đặc biệt là các xuất huyết nguy hiểm nh</a:t>
            </a:r>
            <a:r>
              <a:rPr lang="vi-VN"/>
              <a:t>ư</a:t>
            </a:r>
            <a:r>
              <a:rPr lang="en-US"/>
              <a:t> xuất huyết não.</a:t>
            </a:r>
          </a:p>
          <a:p>
            <a:r>
              <a:rPr lang="en-US"/>
              <a:t>Đánh giá các hậu quả của xuất huyết nh</a:t>
            </a:r>
            <a:r>
              <a:rPr lang="vi-VN"/>
              <a:t>ư</a:t>
            </a:r>
            <a:r>
              <a:rPr lang="en-US"/>
              <a:t> thiếu máu cấp.</a:t>
            </a:r>
          </a:p>
          <a:p>
            <a:endParaRPr lang="en-US"/>
          </a:p>
          <a:p>
            <a:endParaRPr lang="en-US"/>
          </a:p>
        </p:txBody>
      </p:sp>
      <p:graphicFrame>
        <p:nvGraphicFramePr>
          <p:cNvPr id="4" name="Table 4">
            <a:extLst>
              <a:ext uri="{FF2B5EF4-FFF2-40B4-BE49-F238E27FC236}">
                <a16:creationId xmlns:a16="http://schemas.microsoft.com/office/drawing/2014/main" id="{7E4F4A5A-BC71-4F36-BBC3-DD44C106E88D}"/>
              </a:ext>
            </a:extLst>
          </p:cNvPr>
          <p:cNvGraphicFramePr>
            <a:graphicFrameLocks noGrp="1"/>
          </p:cNvGraphicFramePr>
          <p:nvPr>
            <p:extLst>
              <p:ext uri="{D42A27DB-BD31-4B8C-83A1-F6EECF244321}">
                <p14:modId xmlns:p14="http://schemas.microsoft.com/office/powerpoint/2010/main" val="618680444"/>
              </p:ext>
            </p:extLst>
          </p:nvPr>
        </p:nvGraphicFramePr>
        <p:xfrm>
          <a:off x="1097280" y="3233057"/>
          <a:ext cx="10300064" cy="2895981"/>
        </p:xfrm>
        <a:graphic>
          <a:graphicData uri="http://schemas.openxmlformats.org/drawingml/2006/table">
            <a:tbl>
              <a:tblPr firstRow="1" bandRow="1">
                <a:tableStyleId>{5C22544A-7EE6-4342-B048-85BDC9FD1C3A}</a:tableStyleId>
              </a:tblPr>
              <a:tblGrid>
                <a:gridCol w="3735978">
                  <a:extLst>
                    <a:ext uri="{9D8B030D-6E8A-4147-A177-3AD203B41FA5}">
                      <a16:colId xmlns:a16="http://schemas.microsoft.com/office/drawing/2014/main" val="3941899082"/>
                    </a:ext>
                  </a:extLst>
                </a:gridCol>
                <a:gridCol w="6564086">
                  <a:extLst>
                    <a:ext uri="{9D8B030D-6E8A-4147-A177-3AD203B41FA5}">
                      <a16:colId xmlns:a16="http://schemas.microsoft.com/office/drawing/2014/main" val="2754832024"/>
                    </a:ext>
                  </a:extLst>
                </a:gridCol>
              </a:tblGrid>
              <a:tr h="303947">
                <a:tc>
                  <a:txBody>
                    <a:bodyPr/>
                    <a:lstStyle/>
                    <a:p>
                      <a:r>
                        <a:rPr lang="en-US"/>
                        <a:t>Phân độ xuất huyết theo WHO</a:t>
                      </a:r>
                    </a:p>
                  </a:txBody>
                  <a:tcPr/>
                </a:tc>
                <a:tc>
                  <a:txBody>
                    <a:bodyPr/>
                    <a:lstStyle/>
                    <a:p>
                      <a:endParaRPr lang="en-US"/>
                    </a:p>
                  </a:txBody>
                  <a:tcPr/>
                </a:tc>
                <a:extLst>
                  <a:ext uri="{0D108BD9-81ED-4DB2-BD59-A6C34878D82A}">
                    <a16:rowId xmlns:a16="http://schemas.microsoft.com/office/drawing/2014/main" val="1415949946"/>
                  </a:ext>
                </a:extLst>
              </a:tr>
              <a:tr h="303947">
                <a:tc>
                  <a:txBody>
                    <a:bodyPr/>
                    <a:lstStyle/>
                    <a:p>
                      <a:r>
                        <a:rPr lang="en-US"/>
                        <a:t>Độ 0</a:t>
                      </a:r>
                    </a:p>
                  </a:txBody>
                  <a:tcPr/>
                </a:tc>
                <a:tc>
                  <a:txBody>
                    <a:bodyPr/>
                    <a:lstStyle/>
                    <a:p>
                      <a:r>
                        <a:rPr lang="en-US"/>
                        <a:t>Không xuất huyết</a:t>
                      </a:r>
                    </a:p>
                  </a:txBody>
                  <a:tcPr/>
                </a:tc>
                <a:extLst>
                  <a:ext uri="{0D108BD9-81ED-4DB2-BD59-A6C34878D82A}">
                    <a16:rowId xmlns:a16="http://schemas.microsoft.com/office/drawing/2014/main" val="3642157310"/>
                  </a:ext>
                </a:extLst>
              </a:tr>
              <a:tr h="524621">
                <a:tc>
                  <a:txBody>
                    <a:bodyPr/>
                    <a:lstStyle/>
                    <a:p>
                      <a:r>
                        <a:rPr lang="en-US"/>
                        <a:t>Độ 1</a:t>
                      </a:r>
                    </a:p>
                  </a:txBody>
                  <a:tcPr/>
                </a:tc>
                <a:tc>
                  <a:txBody>
                    <a:bodyPr/>
                    <a:lstStyle/>
                    <a:p>
                      <a:r>
                        <a:rPr lang="en-US"/>
                        <a:t>Chấm xuất huyết, đốm xuất huyết, mất máu tối thiểu</a:t>
                      </a:r>
                    </a:p>
                  </a:txBody>
                  <a:tcPr/>
                </a:tc>
                <a:extLst>
                  <a:ext uri="{0D108BD9-81ED-4DB2-BD59-A6C34878D82A}">
                    <a16:rowId xmlns:a16="http://schemas.microsoft.com/office/drawing/2014/main" val="3711338582"/>
                  </a:ext>
                </a:extLst>
              </a:tr>
              <a:tr h="524621">
                <a:tc>
                  <a:txBody>
                    <a:bodyPr/>
                    <a:lstStyle/>
                    <a:p>
                      <a:r>
                        <a:rPr lang="en-US"/>
                        <a:t>Độ 2</a:t>
                      </a:r>
                    </a:p>
                  </a:txBody>
                  <a:tcPr/>
                </a:tc>
                <a:tc>
                  <a:txBody>
                    <a:bodyPr/>
                    <a:lstStyle/>
                    <a:p>
                      <a:r>
                        <a:rPr lang="en-US"/>
                        <a:t>Chảy máu mũi, tiểu máu, không cần truyền máu</a:t>
                      </a:r>
                    </a:p>
                  </a:txBody>
                  <a:tcPr/>
                </a:tc>
                <a:extLst>
                  <a:ext uri="{0D108BD9-81ED-4DB2-BD59-A6C34878D82A}">
                    <a16:rowId xmlns:a16="http://schemas.microsoft.com/office/drawing/2014/main" val="3225423182"/>
                  </a:ext>
                </a:extLst>
              </a:tr>
              <a:tr h="303947">
                <a:tc>
                  <a:txBody>
                    <a:bodyPr/>
                    <a:lstStyle/>
                    <a:p>
                      <a:r>
                        <a:rPr lang="en-US"/>
                        <a:t>Độ 3</a:t>
                      </a:r>
                    </a:p>
                  </a:txBody>
                  <a:tcPr/>
                </a:tc>
                <a:tc>
                  <a:txBody>
                    <a:bodyPr/>
                    <a:lstStyle/>
                    <a:p>
                      <a:r>
                        <a:rPr lang="en-US"/>
                        <a:t>Xuất huyết cần phải truyền máu</a:t>
                      </a:r>
                    </a:p>
                  </a:txBody>
                  <a:tcPr/>
                </a:tc>
                <a:extLst>
                  <a:ext uri="{0D108BD9-81ED-4DB2-BD59-A6C34878D82A}">
                    <a16:rowId xmlns:a16="http://schemas.microsoft.com/office/drawing/2014/main" val="101761751"/>
                  </a:ext>
                </a:extLst>
              </a:tr>
              <a:tr h="749459">
                <a:tc>
                  <a:txBody>
                    <a:bodyPr/>
                    <a:lstStyle/>
                    <a:p>
                      <a:r>
                        <a:rPr lang="en-US"/>
                        <a:t>Độ 4</a:t>
                      </a:r>
                    </a:p>
                  </a:txBody>
                  <a:tcPr/>
                </a:tc>
                <a:tc>
                  <a:txBody>
                    <a:bodyPr/>
                    <a:lstStyle/>
                    <a:p>
                      <a:r>
                        <a:rPr lang="en-US"/>
                        <a:t>Xuất huyết có rối loạn huyết động, xuất huyết võng mạc có giảm thị lực, xuất huyết hệ thần kinh trung </a:t>
                      </a:r>
                      <a:r>
                        <a:rPr lang="vi-VN"/>
                        <a:t>ư</a:t>
                      </a:r>
                      <a:r>
                        <a:rPr lang="en-US"/>
                        <a:t>ơng, gây tử vong.</a:t>
                      </a:r>
                    </a:p>
                  </a:txBody>
                  <a:tcPr/>
                </a:tc>
                <a:extLst>
                  <a:ext uri="{0D108BD9-81ED-4DB2-BD59-A6C34878D82A}">
                    <a16:rowId xmlns:a16="http://schemas.microsoft.com/office/drawing/2014/main" val="3262015378"/>
                  </a:ext>
                </a:extLst>
              </a:tr>
            </a:tbl>
          </a:graphicData>
        </a:graphic>
      </p:graphicFrame>
    </p:spTree>
    <p:extLst>
      <p:ext uri="{BB962C8B-B14F-4D97-AF65-F5344CB8AC3E}">
        <p14:creationId xmlns:p14="http://schemas.microsoft.com/office/powerpoint/2010/main" val="26542196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558181-FD4D-4458-A4B5-362E6F14899A}"/>
              </a:ext>
            </a:extLst>
          </p:cNvPr>
          <p:cNvSpPr>
            <a:spLocks noGrp="1"/>
          </p:cNvSpPr>
          <p:nvPr>
            <p:ph type="title"/>
          </p:nvPr>
        </p:nvSpPr>
        <p:spPr/>
        <p:txBody>
          <a:bodyPr/>
          <a:lstStyle/>
          <a:p>
            <a:r>
              <a:rPr lang="en-US"/>
              <a:t>Lâm sàng</a:t>
            </a:r>
          </a:p>
        </p:txBody>
      </p:sp>
      <p:sp>
        <p:nvSpPr>
          <p:cNvPr id="3" name="Content Placeholder 2">
            <a:extLst>
              <a:ext uri="{FF2B5EF4-FFF2-40B4-BE49-F238E27FC236}">
                <a16:creationId xmlns:a16="http://schemas.microsoft.com/office/drawing/2014/main" id="{94A1F4E3-FB63-464B-A2A3-B807BD0BE73A}"/>
              </a:ext>
            </a:extLst>
          </p:cNvPr>
          <p:cNvSpPr>
            <a:spLocks noGrp="1"/>
          </p:cNvSpPr>
          <p:nvPr>
            <p:ph idx="1"/>
          </p:nvPr>
        </p:nvSpPr>
        <p:spPr/>
        <p:txBody>
          <a:bodyPr/>
          <a:lstStyle/>
          <a:p>
            <a:r>
              <a:rPr lang="en-US" err="1"/>
              <a:t>Những</a:t>
            </a:r>
            <a:r>
              <a:rPr lang="en-US"/>
              <a:t> </a:t>
            </a:r>
            <a:r>
              <a:rPr lang="en-US" err="1"/>
              <a:t>tổn</a:t>
            </a:r>
            <a:r>
              <a:rPr lang="en-US"/>
              <a:t> </a:t>
            </a:r>
            <a:r>
              <a:rPr lang="en-US" err="1"/>
              <a:t>th</a:t>
            </a:r>
            <a:r>
              <a:rPr lang="vi-VN"/>
              <a:t>ư</a:t>
            </a:r>
            <a:r>
              <a:rPr lang="en-US" err="1"/>
              <a:t>ơng</a:t>
            </a:r>
            <a:r>
              <a:rPr lang="en-US"/>
              <a:t> </a:t>
            </a:r>
            <a:r>
              <a:rPr lang="en-US" err="1"/>
              <a:t>đi</a:t>
            </a:r>
            <a:r>
              <a:rPr lang="en-US"/>
              <a:t> </a:t>
            </a:r>
            <a:r>
              <a:rPr lang="en-US" err="1"/>
              <a:t>kèm</a:t>
            </a:r>
            <a:r>
              <a:rPr lang="en-US"/>
              <a:t> </a:t>
            </a:r>
            <a:r>
              <a:rPr lang="en-US" err="1"/>
              <a:t>bên</a:t>
            </a:r>
            <a:r>
              <a:rPr lang="en-US"/>
              <a:t> </a:t>
            </a:r>
            <a:r>
              <a:rPr lang="en-US" err="1"/>
              <a:t>cạnh</a:t>
            </a:r>
            <a:r>
              <a:rPr lang="en-US"/>
              <a:t> </a:t>
            </a:r>
            <a:r>
              <a:rPr lang="en-US" err="1"/>
              <a:t>xuất</a:t>
            </a:r>
            <a:r>
              <a:rPr lang="en-US"/>
              <a:t> </a:t>
            </a:r>
            <a:r>
              <a:rPr lang="en-US" err="1"/>
              <a:t>huyết</a:t>
            </a:r>
            <a:r>
              <a:rPr lang="en-US"/>
              <a:t>:</a:t>
            </a:r>
          </a:p>
          <a:p>
            <a:pPr lvl="1"/>
            <a:r>
              <a:rPr lang="en-US" sz="2000" err="1"/>
              <a:t>Dãn</a:t>
            </a:r>
            <a:r>
              <a:rPr lang="en-US" sz="2000"/>
              <a:t> mạch: một số bệnh di truyền.</a:t>
            </a:r>
          </a:p>
          <a:p>
            <a:pPr lvl="1"/>
            <a:r>
              <a:rPr lang="en-US" sz="2000"/>
              <a:t>Thay </a:t>
            </a:r>
            <a:r>
              <a:rPr lang="en-US" sz="2000" err="1"/>
              <a:t>đổi</a:t>
            </a:r>
            <a:r>
              <a:rPr lang="en-US" sz="2000"/>
              <a:t> </a:t>
            </a:r>
            <a:r>
              <a:rPr lang="en-US" sz="2000" err="1"/>
              <a:t>nang</a:t>
            </a:r>
            <a:r>
              <a:rPr lang="en-US" sz="2000"/>
              <a:t> </a:t>
            </a:r>
            <a:r>
              <a:rPr lang="en-US" sz="2000" err="1"/>
              <a:t>lông</a:t>
            </a:r>
            <a:r>
              <a:rPr lang="en-US" sz="2000"/>
              <a:t>: </a:t>
            </a:r>
            <a:r>
              <a:rPr lang="en-US" sz="2000" err="1"/>
              <a:t>dấu</a:t>
            </a:r>
            <a:r>
              <a:rPr lang="en-US" sz="2000"/>
              <a:t> </a:t>
            </a:r>
            <a:r>
              <a:rPr lang="en-US" sz="2000" err="1"/>
              <a:t>hiệu</a:t>
            </a:r>
            <a:r>
              <a:rPr lang="en-US" sz="2000"/>
              <a:t> </a:t>
            </a:r>
            <a:r>
              <a:rPr lang="en-US" sz="2000" err="1"/>
              <a:t>chảy</a:t>
            </a:r>
            <a:r>
              <a:rPr lang="en-US" sz="2000"/>
              <a:t> </a:t>
            </a:r>
            <a:r>
              <a:rPr lang="en-US" sz="2000" err="1"/>
              <a:t>máu</a:t>
            </a:r>
            <a:r>
              <a:rPr lang="en-US" sz="2000"/>
              <a:t> </a:t>
            </a:r>
            <a:r>
              <a:rPr lang="en-US" sz="2000" err="1"/>
              <a:t>chân</a:t>
            </a:r>
            <a:r>
              <a:rPr lang="en-US" sz="2000"/>
              <a:t> </a:t>
            </a:r>
            <a:r>
              <a:rPr lang="en-US" sz="2000" err="1"/>
              <a:t>lông</a:t>
            </a:r>
            <a:r>
              <a:rPr lang="en-US" sz="2000"/>
              <a:t> hay long </a:t>
            </a:r>
            <a:r>
              <a:rPr lang="en-US" sz="2000" err="1"/>
              <a:t>xoắn</a:t>
            </a:r>
            <a:r>
              <a:rPr lang="en-US" sz="2000"/>
              <a:t> </a:t>
            </a:r>
            <a:r>
              <a:rPr lang="en-US" sz="2000" err="1"/>
              <a:t>trong</a:t>
            </a:r>
            <a:r>
              <a:rPr lang="en-US" sz="2000"/>
              <a:t> </a:t>
            </a:r>
            <a:r>
              <a:rPr lang="en-US" sz="2000" err="1"/>
              <a:t>bệnh</a:t>
            </a:r>
            <a:r>
              <a:rPr lang="en-US" sz="2000"/>
              <a:t> </a:t>
            </a:r>
            <a:r>
              <a:rPr lang="en-US" sz="2000" err="1"/>
              <a:t>thiếu</a:t>
            </a:r>
            <a:r>
              <a:rPr lang="en-US" sz="2000"/>
              <a:t> vitamin C.</a:t>
            </a:r>
          </a:p>
          <a:p>
            <a:pPr lvl="1"/>
            <a:r>
              <a:rPr lang="en-US" sz="2000" err="1"/>
              <a:t>Bạch</a:t>
            </a:r>
            <a:r>
              <a:rPr lang="en-US" sz="2000"/>
              <a:t> </a:t>
            </a:r>
            <a:r>
              <a:rPr lang="en-US" sz="2000" err="1"/>
              <a:t>tạng</a:t>
            </a:r>
            <a:r>
              <a:rPr lang="en-US" sz="2000"/>
              <a:t>: </a:t>
            </a:r>
            <a:r>
              <a:rPr lang="en-US" sz="2000" err="1"/>
              <a:t>có</a:t>
            </a:r>
            <a:r>
              <a:rPr lang="en-US" sz="2000"/>
              <a:t> </a:t>
            </a:r>
            <a:r>
              <a:rPr lang="en-US" sz="2000" err="1"/>
              <a:t>thể</a:t>
            </a:r>
            <a:r>
              <a:rPr lang="en-US" sz="2000"/>
              <a:t> </a:t>
            </a:r>
            <a:r>
              <a:rPr lang="en-US" sz="2000" err="1"/>
              <a:t>liên</a:t>
            </a:r>
            <a:r>
              <a:rPr lang="en-US" sz="2000"/>
              <a:t> </a:t>
            </a:r>
            <a:r>
              <a:rPr lang="en-US" sz="2000" err="1"/>
              <a:t>quan</a:t>
            </a:r>
            <a:r>
              <a:rPr lang="en-US" sz="2000"/>
              <a:t> </a:t>
            </a:r>
            <a:r>
              <a:rPr lang="en-US" sz="2000" err="1"/>
              <a:t>đến</a:t>
            </a:r>
            <a:r>
              <a:rPr lang="en-US" sz="2000"/>
              <a:t> </a:t>
            </a:r>
            <a:r>
              <a:rPr lang="en-US" sz="2000" err="1"/>
              <a:t>rối</a:t>
            </a:r>
            <a:r>
              <a:rPr lang="en-US" sz="2000"/>
              <a:t> </a:t>
            </a:r>
            <a:r>
              <a:rPr lang="en-US" sz="2000" err="1"/>
              <a:t>loạn</a:t>
            </a:r>
            <a:r>
              <a:rPr lang="en-US" sz="2000"/>
              <a:t> </a:t>
            </a:r>
            <a:r>
              <a:rPr lang="en-US" sz="2000" err="1"/>
              <a:t>tiểu</a:t>
            </a:r>
            <a:r>
              <a:rPr lang="en-US" sz="2000"/>
              <a:t> </a:t>
            </a:r>
            <a:r>
              <a:rPr lang="en-US" sz="2000" err="1"/>
              <a:t>cầu</a:t>
            </a:r>
            <a:r>
              <a:rPr lang="en-US" sz="2000"/>
              <a:t> </a:t>
            </a:r>
            <a:r>
              <a:rPr lang="en-US" sz="2000" err="1"/>
              <a:t>nh</a:t>
            </a:r>
            <a:r>
              <a:rPr lang="vi-VN" sz="2000"/>
              <a:t>ư</a:t>
            </a:r>
            <a:r>
              <a:rPr lang="en-US" sz="2000"/>
              <a:t> </a:t>
            </a:r>
            <a:r>
              <a:rPr lang="en-US" sz="2000" err="1"/>
              <a:t>trong</a:t>
            </a:r>
            <a:r>
              <a:rPr lang="en-US" sz="2000"/>
              <a:t> </a:t>
            </a:r>
            <a:r>
              <a:rPr lang="en-US" sz="2000" err="1"/>
              <a:t>Hermansky-Pudlak</a:t>
            </a:r>
            <a:r>
              <a:rPr lang="en-US" sz="2000"/>
              <a:t> </a:t>
            </a:r>
            <a:r>
              <a:rPr lang="en-US" sz="2000" err="1"/>
              <a:t>và</a:t>
            </a:r>
            <a:r>
              <a:rPr lang="en-US" sz="2000"/>
              <a:t> </a:t>
            </a:r>
            <a:r>
              <a:rPr lang="en-US" sz="2000" err="1"/>
              <a:t>Chediak</a:t>
            </a:r>
            <a:r>
              <a:rPr lang="en-US" sz="2000"/>
              <a:t>-Higashi syndromes</a:t>
            </a:r>
          </a:p>
          <a:p>
            <a:r>
              <a:rPr lang="en-US" err="1"/>
              <a:t>Các</a:t>
            </a:r>
            <a:r>
              <a:rPr lang="en-US"/>
              <a:t> </a:t>
            </a:r>
            <a:r>
              <a:rPr lang="en-US" err="1"/>
              <a:t>triệu</a:t>
            </a:r>
            <a:r>
              <a:rPr lang="en-US"/>
              <a:t> </a:t>
            </a:r>
            <a:r>
              <a:rPr lang="en-US" err="1"/>
              <a:t>chứng</a:t>
            </a:r>
            <a:r>
              <a:rPr lang="en-US"/>
              <a:t> </a:t>
            </a:r>
            <a:r>
              <a:rPr lang="en-US" err="1"/>
              <a:t>liên</a:t>
            </a:r>
            <a:r>
              <a:rPr lang="en-US"/>
              <a:t> </a:t>
            </a:r>
            <a:r>
              <a:rPr lang="en-US" err="1"/>
              <a:t>quan</a:t>
            </a:r>
            <a:r>
              <a:rPr lang="en-US"/>
              <a:t>:</a:t>
            </a:r>
          </a:p>
          <a:p>
            <a:pPr lvl="1"/>
            <a:r>
              <a:rPr lang="en-US" err="1"/>
              <a:t>Lách</a:t>
            </a:r>
            <a:r>
              <a:rPr lang="en-US"/>
              <a:t> to: </a:t>
            </a:r>
            <a:r>
              <a:rPr lang="en-US" err="1"/>
              <a:t>gợi</a:t>
            </a:r>
            <a:r>
              <a:rPr lang="en-US"/>
              <a:t> ý </a:t>
            </a:r>
          </a:p>
          <a:p>
            <a:pPr lvl="2"/>
            <a:r>
              <a:rPr lang="en-US" sz="2000" err="1"/>
              <a:t>bệnh</a:t>
            </a:r>
            <a:r>
              <a:rPr lang="en-US" sz="2000"/>
              <a:t> </a:t>
            </a:r>
            <a:r>
              <a:rPr lang="en-US" sz="2000" err="1"/>
              <a:t>gan</a:t>
            </a:r>
            <a:r>
              <a:rPr lang="en-US" sz="2000"/>
              <a:t> mạn</a:t>
            </a:r>
          </a:p>
          <a:p>
            <a:pPr lvl="2"/>
            <a:r>
              <a:rPr lang="en-US" sz="2000"/>
              <a:t>bệnh </a:t>
            </a:r>
            <a:r>
              <a:rPr lang="en-US" sz="2000" err="1"/>
              <a:t>ác</a:t>
            </a:r>
            <a:r>
              <a:rPr lang="en-US" sz="2000"/>
              <a:t> </a:t>
            </a:r>
            <a:r>
              <a:rPr lang="en-US" sz="2000" err="1"/>
              <a:t>tính</a:t>
            </a:r>
            <a:r>
              <a:rPr lang="en-US" sz="2000"/>
              <a:t> </a:t>
            </a:r>
            <a:r>
              <a:rPr lang="en-US" sz="2000" err="1"/>
              <a:t>nh</a:t>
            </a:r>
            <a:r>
              <a:rPr lang="vi-VN" sz="2000"/>
              <a:t>ư</a:t>
            </a:r>
            <a:r>
              <a:rPr lang="en-US" sz="2000"/>
              <a:t> lymphoma hay </a:t>
            </a:r>
            <a:r>
              <a:rPr lang="en-US" sz="2000" err="1"/>
              <a:t>hội</a:t>
            </a:r>
            <a:r>
              <a:rPr lang="en-US" sz="2000"/>
              <a:t> </a:t>
            </a:r>
            <a:r>
              <a:rPr lang="en-US" sz="2000" err="1"/>
              <a:t>chứng</a:t>
            </a:r>
            <a:r>
              <a:rPr lang="en-US" sz="2000"/>
              <a:t> </a:t>
            </a:r>
            <a:r>
              <a:rPr lang="en-US" sz="2000" err="1"/>
              <a:t>tăng</a:t>
            </a:r>
            <a:r>
              <a:rPr lang="en-US" sz="2000"/>
              <a:t> </a:t>
            </a:r>
            <a:r>
              <a:rPr lang="en-US" sz="2000" err="1"/>
              <a:t>sinh</a:t>
            </a:r>
            <a:r>
              <a:rPr lang="en-US" sz="2000"/>
              <a:t> </a:t>
            </a:r>
            <a:r>
              <a:rPr lang="en-US" sz="2000" err="1"/>
              <a:t>tủy</a:t>
            </a:r>
            <a:r>
              <a:rPr lang="en-US" sz="2000"/>
              <a:t>.</a:t>
            </a:r>
          </a:p>
          <a:p>
            <a:pPr lvl="1"/>
            <a:endParaRPr lang="en-US"/>
          </a:p>
          <a:p>
            <a:pPr lvl="1"/>
            <a:endParaRPr lang="en-US"/>
          </a:p>
        </p:txBody>
      </p:sp>
    </p:spTree>
    <p:extLst>
      <p:ext uri="{BB962C8B-B14F-4D97-AF65-F5344CB8AC3E}">
        <p14:creationId xmlns:p14="http://schemas.microsoft.com/office/powerpoint/2010/main" val="14177119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D6A20F-62C7-4682-9920-15F1F841F791}"/>
              </a:ext>
            </a:extLst>
          </p:cNvPr>
          <p:cNvSpPr>
            <a:spLocks noGrp="1"/>
          </p:cNvSpPr>
          <p:nvPr>
            <p:ph type="title"/>
          </p:nvPr>
        </p:nvSpPr>
        <p:spPr/>
        <p:txBody>
          <a:bodyPr/>
          <a:lstStyle/>
          <a:p>
            <a:r>
              <a:rPr lang="en-US"/>
              <a:t>Cận lâm sàng</a:t>
            </a:r>
          </a:p>
        </p:txBody>
      </p:sp>
      <p:sp>
        <p:nvSpPr>
          <p:cNvPr id="3" name="Content Placeholder 2">
            <a:extLst>
              <a:ext uri="{FF2B5EF4-FFF2-40B4-BE49-F238E27FC236}">
                <a16:creationId xmlns:a16="http://schemas.microsoft.com/office/drawing/2014/main" id="{7E503132-F6B7-4032-9BB6-3ECE8D92D704}"/>
              </a:ext>
            </a:extLst>
          </p:cNvPr>
          <p:cNvSpPr>
            <a:spLocks noGrp="1"/>
          </p:cNvSpPr>
          <p:nvPr>
            <p:ph idx="1"/>
          </p:nvPr>
        </p:nvSpPr>
        <p:spPr/>
        <p:txBody>
          <a:bodyPr/>
          <a:lstStyle/>
          <a:p>
            <a:pPr>
              <a:buFont typeface="Arial" panose="020B0604020202020204" pitchFamily="34" charset="0"/>
              <a:buChar char="•"/>
            </a:pPr>
            <a:r>
              <a:rPr lang="en-US" sz="2400"/>
              <a:t>  </a:t>
            </a:r>
            <a:r>
              <a:rPr lang="en-US" sz="3200"/>
              <a:t>Không có một xét nghiệm đ</a:t>
            </a:r>
            <a:r>
              <a:rPr lang="vi-VN" sz="3200"/>
              <a:t>ơ</a:t>
            </a:r>
            <a:r>
              <a:rPr lang="en-US" sz="3200"/>
              <a:t>n độc nào có thể chẩn đoán nguyên nhân rối loạn đông máu.</a:t>
            </a:r>
          </a:p>
          <a:p>
            <a:pPr>
              <a:buFont typeface="Arial" panose="020B0604020202020204" pitchFamily="34" charset="0"/>
              <a:buChar char="•"/>
            </a:pPr>
            <a:r>
              <a:rPr lang="en-US" sz="3200"/>
              <a:t>  Có nhiều xét nghiệm để đánh giá tình trạng đông máu, tuy nhiên bộ xét nghiệm đông máu ban đầu th</a:t>
            </a:r>
            <a:r>
              <a:rPr lang="vi-VN" sz="3200"/>
              <a:t>ư</a:t>
            </a:r>
            <a:r>
              <a:rPr lang="en-US" sz="3200"/>
              <a:t>ờng là: PT, aPTT, số lượng tiểu cầu.</a:t>
            </a:r>
          </a:p>
          <a:p>
            <a:endParaRPr lang="en-US"/>
          </a:p>
        </p:txBody>
      </p:sp>
    </p:spTree>
    <p:extLst>
      <p:ext uri="{BB962C8B-B14F-4D97-AF65-F5344CB8AC3E}">
        <p14:creationId xmlns:p14="http://schemas.microsoft.com/office/powerpoint/2010/main" val="17195010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D6A20F-62C7-4682-9920-15F1F841F791}"/>
              </a:ext>
            </a:extLst>
          </p:cNvPr>
          <p:cNvSpPr>
            <a:spLocks noGrp="1"/>
          </p:cNvSpPr>
          <p:nvPr>
            <p:ph type="title"/>
          </p:nvPr>
        </p:nvSpPr>
        <p:spPr/>
        <p:txBody>
          <a:bodyPr/>
          <a:lstStyle/>
          <a:p>
            <a:r>
              <a:rPr lang="en-US"/>
              <a:t>Cận lâm sàng</a:t>
            </a:r>
          </a:p>
        </p:txBody>
      </p:sp>
      <p:sp>
        <p:nvSpPr>
          <p:cNvPr id="3" name="Content Placeholder 2">
            <a:extLst>
              <a:ext uri="{FF2B5EF4-FFF2-40B4-BE49-F238E27FC236}">
                <a16:creationId xmlns:a16="http://schemas.microsoft.com/office/drawing/2014/main" id="{7E503132-F6B7-4032-9BB6-3ECE8D92D704}"/>
              </a:ext>
            </a:extLst>
          </p:cNvPr>
          <p:cNvSpPr>
            <a:spLocks noGrp="1"/>
          </p:cNvSpPr>
          <p:nvPr>
            <p:ph idx="1"/>
          </p:nvPr>
        </p:nvSpPr>
        <p:spPr>
          <a:xfrm>
            <a:off x="1097280" y="1845734"/>
            <a:ext cx="4629752" cy="4023360"/>
          </a:xfrm>
        </p:spPr>
        <p:txBody>
          <a:bodyPr/>
          <a:lstStyle/>
          <a:p>
            <a:r>
              <a:rPr lang="en-US"/>
              <a:t>Đếm số l</a:t>
            </a:r>
            <a:r>
              <a:rPr lang="vi-VN"/>
              <a:t>ư</a:t>
            </a:r>
            <a:r>
              <a:rPr lang="en-US"/>
              <a:t>ợng tiểu cầu bằng máy tự động</a:t>
            </a:r>
          </a:p>
          <a:p>
            <a:r>
              <a:rPr lang="en-US"/>
              <a:t>Tuy nhiên cần kiểm tra lại với phết máu ngoại biên tránh những trường hợp giảm tiểu cầu giả do kết cụm với EDTA</a:t>
            </a:r>
          </a:p>
          <a:p>
            <a:endParaRPr lang="en-US"/>
          </a:p>
        </p:txBody>
      </p:sp>
      <p:pic>
        <p:nvPicPr>
          <p:cNvPr id="4" name="Picture 3" descr="giamtc1">
            <a:extLst>
              <a:ext uri="{FF2B5EF4-FFF2-40B4-BE49-F238E27FC236}">
                <a16:creationId xmlns:a16="http://schemas.microsoft.com/office/drawing/2014/main" id="{981A45AE-0CF8-4644-A3B0-77A7E372BC24}"/>
              </a:ext>
            </a:extLst>
          </p:cNvPr>
          <p:cNvPicPr/>
          <p:nvPr/>
        </p:nvPicPr>
        <p:blipFill rotWithShape="1">
          <a:blip r:embed="rId2">
            <a:extLst>
              <a:ext uri="{28A0092B-C50C-407E-A947-70E740481C1C}">
                <a14:useLocalDpi xmlns:a14="http://schemas.microsoft.com/office/drawing/2010/main" val="0"/>
              </a:ext>
            </a:extLst>
          </a:blip>
          <a:srcRect t="16444"/>
          <a:stretch/>
        </p:blipFill>
        <p:spPr bwMode="auto">
          <a:xfrm>
            <a:off x="6223492" y="1931815"/>
            <a:ext cx="5040828" cy="3851197"/>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6556844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FBD853-80B0-43AD-8306-CECB83FCCC78}"/>
              </a:ext>
            </a:extLst>
          </p:cNvPr>
          <p:cNvSpPr>
            <a:spLocks noGrp="1"/>
          </p:cNvSpPr>
          <p:nvPr>
            <p:ph type="title"/>
          </p:nvPr>
        </p:nvSpPr>
        <p:spPr/>
        <p:txBody>
          <a:bodyPr/>
          <a:lstStyle/>
          <a:p>
            <a:r>
              <a:rPr lang="en-US"/>
              <a:t>Nhóm nguyên nhân giảm tiểu cầu</a:t>
            </a:r>
          </a:p>
        </p:txBody>
      </p:sp>
      <p:sp>
        <p:nvSpPr>
          <p:cNvPr id="3" name="Content Placeholder 2">
            <a:extLst>
              <a:ext uri="{FF2B5EF4-FFF2-40B4-BE49-F238E27FC236}">
                <a16:creationId xmlns:a16="http://schemas.microsoft.com/office/drawing/2014/main" id="{C205C94A-8920-48CC-A786-001CA686F5C4}"/>
              </a:ext>
            </a:extLst>
          </p:cNvPr>
          <p:cNvSpPr>
            <a:spLocks noGrp="1"/>
          </p:cNvSpPr>
          <p:nvPr>
            <p:ph idx="1"/>
          </p:nvPr>
        </p:nvSpPr>
        <p:spPr/>
        <p:txBody>
          <a:bodyPr>
            <a:normAutofit/>
          </a:bodyPr>
          <a:lstStyle/>
          <a:p>
            <a:r>
              <a:rPr lang="en-US"/>
              <a:t>1. </a:t>
            </a:r>
            <a:r>
              <a:rPr lang="en-US" sz="2400"/>
              <a:t>Giảm sản xuất tiểu cầu:</a:t>
            </a:r>
          </a:p>
          <a:p>
            <a:pPr lvl="1"/>
            <a:r>
              <a:rPr lang="en-US" sz="2000"/>
              <a:t>Suy tủy xương.</a:t>
            </a:r>
          </a:p>
          <a:p>
            <a:pPr lvl="2"/>
            <a:r>
              <a:rPr lang="en-US" sz="2000"/>
              <a:t>Vô căn</a:t>
            </a:r>
          </a:p>
          <a:p>
            <a:pPr lvl="2"/>
            <a:r>
              <a:rPr lang="en-US" sz="2000"/>
              <a:t>Các bệnh lý ở tủy: bạch cầu cấp, bạch cầu mạn, đa u tủy, loạn sinh tủy.</a:t>
            </a:r>
          </a:p>
          <a:p>
            <a:pPr lvl="2"/>
            <a:r>
              <a:rPr lang="en-US" sz="2000"/>
              <a:t>Ung thư xâm lấn tủy x</a:t>
            </a:r>
            <a:r>
              <a:rPr lang="vi-VN" sz="2000"/>
              <a:t>ư</a:t>
            </a:r>
            <a:r>
              <a:rPr lang="en-US" sz="2000"/>
              <a:t>ơng.</a:t>
            </a:r>
          </a:p>
          <a:p>
            <a:pPr lvl="2"/>
            <a:r>
              <a:rPr lang="en-US" sz="2000"/>
              <a:t>Do nhiễm trùng, virus, thuốc, hóa trị, xạ trị.</a:t>
            </a:r>
          </a:p>
          <a:p>
            <a:pPr lvl="1"/>
            <a:r>
              <a:rPr lang="en-US" sz="2000"/>
              <a:t>Ức chế chọn lọc megakaryocyte: </a:t>
            </a:r>
          </a:p>
          <a:p>
            <a:pPr lvl="2"/>
            <a:r>
              <a:rPr lang="en-US" sz="2000"/>
              <a:t>có thể do thuốc, hóa chất, nhiễm virus.</a:t>
            </a:r>
          </a:p>
          <a:p>
            <a:pPr lvl="2"/>
            <a:r>
              <a:rPr lang="en-US" sz="2000"/>
              <a:t>bệnh bẩm sinh hiếm gặp: đột biến thụ thể c-MPL, trong WAS</a:t>
            </a:r>
          </a:p>
          <a:p>
            <a:endParaRPr lang="en-US"/>
          </a:p>
        </p:txBody>
      </p:sp>
    </p:spTree>
    <p:extLst>
      <p:ext uri="{BB962C8B-B14F-4D97-AF65-F5344CB8AC3E}">
        <p14:creationId xmlns:p14="http://schemas.microsoft.com/office/powerpoint/2010/main" val="17026536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8B4B6B-C54D-4EB3-8BE6-F644B1312DA1}"/>
              </a:ext>
            </a:extLst>
          </p:cNvPr>
          <p:cNvSpPr>
            <a:spLocks noGrp="1"/>
          </p:cNvSpPr>
          <p:nvPr>
            <p:ph type="title"/>
          </p:nvPr>
        </p:nvSpPr>
        <p:spPr/>
        <p:txBody>
          <a:bodyPr/>
          <a:lstStyle/>
          <a:p>
            <a:r>
              <a:rPr lang="en-US"/>
              <a:t>Nhóm nguyên nhân giảm tiểu cầu</a:t>
            </a:r>
          </a:p>
        </p:txBody>
      </p:sp>
      <p:sp>
        <p:nvSpPr>
          <p:cNvPr id="3" name="Content Placeholder 2">
            <a:extLst>
              <a:ext uri="{FF2B5EF4-FFF2-40B4-BE49-F238E27FC236}">
                <a16:creationId xmlns:a16="http://schemas.microsoft.com/office/drawing/2014/main" id="{0F7DAF64-7377-4E6F-959B-08AEF5048D65}"/>
              </a:ext>
            </a:extLst>
          </p:cNvPr>
          <p:cNvSpPr>
            <a:spLocks noGrp="1"/>
          </p:cNvSpPr>
          <p:nvPr>
            <p:ph idx="1"/>
          </p:nvPr>
        </p:nvSpPr>
        <p:spPr/>
        <p:txBody>
          <a:bodyPr/>
          <a:lstStyle/>
          <a:p>
            <a:r>
              <a:rPr lang="en-US"/>
              <a:t>2. Tăng tiêu thụ tiểu cầu:</a:t>
            </a:r>
          </a:p>
          <a:p>
            <a:pPr lvl="1"/>
            <a:r>
              <a:rPr lang="en-US" sz="2000"/>
              <a:t>Miễn dịch: </a:t>
            </a:r>
          </a:p>
          <a:p>
            <a:pPr lvl="2"/>
            <a:r>
              <a:rPr lang="en-US" sz="2000"/>
              <a:t>Tự miễn dịch: vô căn, liên quan đến lupus, CLL hay lymphoma.</a:t>
            </a:r>
          </a:p>
          <a:p>
            <a:pPr lvl="2"/>
            <a:r>
              <a:rPr lang="en-US" sz="2000"/>
              <a:t>Nhiễm H.pylori, HIV, HBV, HCV.</a:t>
            </a:r>
          </a:p>
          <a:p>
            <a:pPr lvl="2"/>
            <a:r>
              <a:rPr lang="en-US" sz="2000"/>
              <a:t>Do thuốc: kháng sốt rét, heparin.</a:t>
            </a:r>
          </a:p>
          <a:p>
            <a:pPr lvl="2"/>
            <a:r>
              <a:rPr lang="en-US" sz="2000"/>
              <a:t>Ban xuất huyết sau truyền máu</a:t>
            </a:r>
          </a:p>
          <a:p>
            <a:pPr lvl="2"/>
            <a:r>
              <a:rPr lang="en-US" sz="2000"/>
              <a:t>Giảm tiểu cầu do dị miễn dịch giữa mẹ và con.</a:t>
            </a:r>
          </a:p>
          <a:p>
            <a:pPr lvl="1"/>
            <a:r>
              <a:rPr lang="en-US"/>
              <a:t>DIC</a:t>
            </a:r>
          </a:p>
          <a:p>
            <a:pPr lvl="1"/>
            <a:r>
              <a:rPr lang="en-US"/>
              <a:t>TTP</a:t>
            </a:r>
          </a:p>
        </p:txBody>
      </p:sp>
    </p:spTree>
    <p:extLst>
      <p:ext uri="{BB962C8B-B14F-4D97-AF65-F5344CB8AC3E}">
        <p14:creationId xmlns:p14="http://schemas.microsoft.com/office/powerpoint/2010/main" val="10445791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4DAB90E-8156-4E86-B4AC-9C943280C371}"/>
              </a:ext>
            </a:extLst>
          </p:cNvPr>
          <p:cNvPicPr>
            <a:picLocks noChangeAspect="1"/>
          </p:cNvPicPr>
          <p:nvPr/>
        </p:nvPicPr>
        <p:blipFill>
          <a:blip r:embed="rId3"/>
          <a:stretch>
            <a:fillRect/>
          </a:stretch>
        </p:blipFill>
        <p:spPr>
          <a:xfrm>
            <a:off x="220168" y="276725"/>
            <a:ext cx="5352985" cy="5895473"/>
          </a:xfrm>
          <a:prstGeom prst="rect">
            <a:avLst/>
          </a:prstGeom>
        </p:spPr>
      </p:pic>
      <p:pic>
        <p:nvPicPr>
          <p:cNvPr id="3" name="Picture 2">
            <a:extLst>
              <a:ext uri="{FF2B5EF4-FFF2-40B4-BE49-F238E27FC236}">
                <a16:creationId xmlns:a16="http://schemas.microsoft.com/office/drawing/2014/main" id="{9E45F728-1F00-479D-ADC0-ED0CF082E5C6}"/>
              </a:ext>
            </a:extLst>
          </p:cNvPr>
          <p:cNvPicPr>
            <a:picLocks noChangeAspect="1"/>
          </p:cNvPicPr>
          <p:nvPr/>
        </p:nvPicPr>
        <p:blipFill>
          <a:blip r:embed="rId4"/>
          <a:stretch>
            <a:fillRect/>
          </a:stretch>
        </p:blipFill>
        <p:spPr>
          <a:xfrm>
            <a:off x="5791369" y="1133974"/>
            <a:ext cx="6180463" cy="3868154"/>
          </a:xfrm>
          <a:prstGeom prst="rect">
            <a:avLst/>
          </a:prstGeom>
        </p:spPr>
      </p:pic>
    </p:spTree>
    <p:extLst>
      <p:ext uri="{BB962C8B-B14F-4D97-AF65-F5344CB8AC3E}">
        <p14:creationId xmlns:p14="http://schemas.microsoft.com/office/powerpoint/2010/main" val="19981038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412642-5B7B-4763-9E0C-32DB147057CD}"/>
              </a:ext>
            </a:extLst>
          </p:cNvPr>
          <p:cNvSpPr>
            <a:spLocks noGrp="1"/>
          </p:cNvSpPr>
          <p:nvPr>
            <p:ph type="title"/>
          </p:nvPr>
        </p:nvSpPr>
        <p:spPr/>
        <p:txBody>
          <a:bodyPr/>
          <a:lstStyle/>
          <a:p>
            <a:r>
              <a:rPr lang="en-US"/>
              <a:t>Nhóm nguyên nhân giảm tiểu cầu</a:t>
            </a:r>
          </a:p>
        </p:txBody>
      </p:sp>
      <p:sp>
        <p:nvSpPr>
          <p:cNvPr id="3" name="Content Placeholder 2">
            <a:extLst>
              <a:ext uri="{FF2B5EF4-FFF2-40B4-BE49-F238E27FC236}">
                <a16:creationId xmlns:a16="http://schemas.microsoft.com/office/drawing/2014/main" id="{B0D0BE70-07BF-4624-ACBA-B2E529767C4B}"/>
              </a:ext>
            </a:extLst>
          </p:cNvPr>
          <p:cNvSpPr>
            <a:spLocks noGrp="1"/>
          </p:cNvSpPr>
          <p:nvPr>
            <p:ph idx="1"/>
          </p:nvPr>
        </p:nvSpPr>
        <p:spPr>
          <a:xfrm>
            <a:off x="1218754" y="1898412"/>
            <a:ext cx="9005509" cy="4588119"/>
          </a:xfrm>
        </p:spPr>
        <p:txBody>
          <a:bodyPr/>
          <a:lstStyle/>
          <a:p>
            <a:r>
              <a:rPr lang="en-US"/>
              <a:t>3. Bất th</a:t>
            </a:r>
            <a:r>
              <a:rPr lang="vi-VN"/>
              <a:t>ư</a:t>
            </a:r>
            <a:r>
              <a:rPr lang="en-US"/>
              <a:t>ờng phân bố tiểu cầu: lách to </a:t>
            </a:r>
          </a:p>
          <a:p>
            <a:r>
              <a:rPr lang="en-US"/>
              <a:t>4. Pha loãng: truyền máu khối l</a:t>
            </a:r>
            <a:r>
              <a:rPr lang="vi-VN"/>
              <a:t>ư</a:t>
            </a:r>
            <a:r>
              <a:rPr lang="en-US"/>
              <a:t>ợng lớn: số l</a:t>
            </a:r>
            <a:r>
              <a:rPr lang="vi-VN"/>
              <a:t>ư</a:t>
            </a:r>
            <a:r>
              <a:rPr lang="en-US"/>
              <a:t>ợng tiểu cầu trong túi máu l</a:t>
            </a:r>
            <a:r>
              <a:rPr lang="vi-VN"/>
              <a:t>ư</a:t>
            </a:r>
            <a:r>
              <a:rPr lang="en-US"/>
              <a:t>u trữ ở 4 độ C không ổn định và sẽ giảm nhanh trong 24h. Nên ở bệnh nhân truyền h</a:t>
            </a:r>
            <a:r>
              <a:rPr lang="vi-VN"/>
              <a:t>ơ</a:t>
            </a:r>
            <a:r>
              <a:rPr lang="en-US"/>
              <a:t>n 10 UI hồng cầu trong 24h sẽ dẫn đến giảm tiểu cầu do pha loãng.</a:t>
            </a:r>
          </a:p>
          <a:p>
            <a:endParaRPr lang="en-US"/>
          </a:p>
        </p:txBody>
      </p:sp>
      <p:pic>
        <p:nvPicPr>
          <p:cNvPr id="4" name="Picture 3">
            <a:extLst>
              <a:ext uri="{FF2B5EF4-FFF2-40B4-BE49-F238E27FC236}">
                <a16:creationId xmlns:a16="http://schemas.microsoft.com/office/drawing/2014/main" id="{2FC189B7-1F37-41AD-8ECB-0DD5E3EA4AB4}"/>
              </a:ext>
            </a:extLst>
          </p:cNvPr>
          <p:cNvPicPr>
            <a:picLocks noChangeAspect="1"/>
          </p:cNvPicPr>
          <p:nvPr/>
        </p:nvPicPr>
        <p:blipFill>
          <a:blip r:embed="rId2"/>
          <a:stretch>
            <a:fillRect/>
          </a:stretch>
        </p:blipFill>
        <p:spPr>
          <a:xfrm>
            <a:off x="2457891" y="3325480"/>
            <a:ext cx="6527233" cy="3161051"/>
          </a:xfrm>
          <a:prstGeom prst="rect">
            <a:avLst/>
          </a:prstGeom>
        </p:spPr>
      </p:pic>
    </p:spTree>
    <p:extLst>
      <p:ext uri="{BB962C8B-B14F-4D97-AF65-F5344CB8AC3E}">
        <p14:creationId xmlns:p14="http://schemas.microsoft.com/office/powerpoint/2010/main" val="11209695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FAFA17-BC63-4DCF-A875-974E38CE913E}"/>
              </a:ext>
            </a:extLst>
          </p:cNvPr>
          <p:cNvSpPr>
            <a:spLocks noGrp="1"/>
          </p:cNvSpPr>
          <p:nvPr>
            <p:ph type="title"/>
          </p:nvPr>
        </p:nvSpPr>
        <p:spPr/>
        <p:txBody>
          <a:bodyPr/>
          <a:lstStyle/>
          <a:p>
            <a:r>
              <a:rPr lang="en-US" b="1" err="1"/>
              <a:t>Nội</a:t>
            </a:r>
            <a:r>
              <a:rPr lang="en-US" b="1"/>
              <a:t> dung</a:t>
            </a:r>
          </a:p>
        </p:txBody>
      </p:sp>
      <p:sp>
        <p:nvSpPr>
          <p:cNvPr id="3" name="Content Placeholder 2">
            <a:extLst>
              <a:ext uri="{FF2B5EF4-FFF2-40B4-BE49-F238E27FC236}">
                <a16:creationId xmlns:a16="http://schemas.microsoft.com/office/drawing/2014/main" id="{BCCFC9B0-54DD-48EC-AC92-B38AB1283A21}"/>
              </a:ext>
            </a:extLst>
          </p:cNvPr>
          <p:cNvSpPr>
            <a:spLocks noGrp="1"/>
          </p:cNvSpPr>
          <p:nvPr>
            <p:ph idx="1"/>
          </p:nvPr>
        </p:nvSpPr>
        <p:spPr/>
        <p:txBody>
          <a:bodyPr>
            <a:normAutofit/>
          </a:bodyPr>
          <a:lstStyle/>
          <a:p>
            <a:r>
              <a:rPr lang="en-US" sz="3600"/>
              <a:t>1. Tổng quan về đông cầm máu.</a:t>
            </a:r>
          </a:p>
          <a:p>
            <a:r>
              <a:rPr lang="en-US" sz="3600"/>
              <a:t>2. Lâm sàng hội chứng xuất huyết.</a:t>
            </a:r>
          </a:p>
          <a:p>
            <a:r>
              <a:rPr lang="en-US" sz="3600"/>
              <a:t>3  Cận lâm sàng chẩn đoán hội chứng xuất huyết.</a:t>
            </a:r>
          </a:p>
          <a:p>
            <a:r>
              <a:rPr lang="en-US" sz="3600"/>
              <a:t>4. Chẩn đoán nguyên nhân xuất huyết.</a:t>
            </a:r>
          </a:p>
        </p:txBody>
      </p:sp>
    </p:spTree>
    <p:extLst>
      <p:ext uri="{BB962C8B-B14F-4D97-AF65-F5344CB8AC3E}">
        <p14:creationId xmlns:p14="http://schemas.microsoft.com/office/powerpoint/2010/main" val="19754657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A5C6215-CCCD-4606-A50B-1C8E15BBA4AA}"/>
              </a:ext>
            </a:extLst>
          </p:cNvPr>
          <p:cNvPicPr>
            <a:picLocks noChangeAspect="1"/>
          </p:cNvPicPr>
          <p:nvPr/>
        </p:nvPicPr>
        <p:blipFill>
          <a:blip r:embed="rId2"/>
          <a:stretch>
            <a:fillRect/>
          </a:stretch>
        </p:blipFill>
        <p:spPr>
          <a:xfrm>
            <a:off x="3188369" y="0"/>
            <a:ext cx="5257800" cy="6271930"/>
          </a:xfrm>
          <a:prstGeom prst="rect">
            <a:avLst/>
          </a:prstGeom>
        </p:spPr>
      </p:pic>
    </p:spTree>
    <p:extLst>
      <p:ext uri="{BB962C8B-B14F-4D97-AF65-F5344CB8AC3E}">
        <p14:creationId xmlns:p14="http://schemas.microsoft.com/office/powerpoint/2010/main" val="5990534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660BB1-516A-4FF0-9218-654C9F13AF6F}"/>
              </a:ext>
            </a:extLst>
          </p:cNvPr>
          <p:cNvSpPr>
            <a:spLocks noGrp="1"/>
          </p:cNvSpPr>
          <p:nvPr>
            <p:ph type="title"/>
          </p:nvPr>
        </p:nvSpPr>
        <p:spPr/>
        <p:txBody>
          <a:bodyPr/>
          <a:lstStyle/>
          <a:p>
            <a:r>
              <a:rPr lang="en-US"/>
              <a:t>Cận lâm sàng</a:t>
            </a:r>
          </a:p>
        </p:txBody>
      </p:sp>
      <p:pic>
        <p:nvPicPr>
          <p:cNvPr id="4" name="Picture 2" descr="https://www.medicine.mcgill.ca/physio/vlab/bloodlab/images/PTT.jpg">
            <a:extLst>
              <a:ext uri="{FF2B5EF4-FFF2-40B4-BE49-F238E27FC236}">
                <a16:creationId xmlns:a16="http://schemas.microsoft.com/office/drawing/2014/main" id="{FE696F4C-B7A3-4E73-8C77-4A1CD5957A16}"/>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481721" y="2033337"/>
            <a:ext cx="3810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A153295-719E-4233-9D54-1B917D7FCEDB}"/>
              </a:ext>
            </a:extLst>
          </p:cNvPr>
          <p:cNvSpPr txBox="1"/>
          <p:nvPr/>
        </p:nvSpPr>
        <p:spPr>
          <a:xfrm>
            <a:off x="1175159" y="2033337"/>
            <a:ext cx="6613041" cy="3046988"/>
          </a:xfrm>
          <a:prstGeom prst="rect">
            <a:avLst/>
          </a:prstGeom>
          <a:noFill/>
        </p:spPr>
        <p:txBody>
          <a:bodyPr wrap="square" rtlCol="0">
            <a:spAutoFit/>
          </a:bodyPr>
          <a:lstStyle/>
          <a:p>
            <a:r>
              <a:rPr lang="en-US" sz="2400" b="1"/>
              <a:t>PT (Prothrombin Time: thời gian prothrombin)</a:t>
            </a:r>
          </a:p>
          <a:p>
            <a:r>
              <a:rPr lang="en-US" sz="2400"/>
              <a:t>Đánh giá đường đông máu ngoại sinh , gồm yếu tố mô , yếu tố VII và yếu tố đông máu đường chung (II , V , X và fibrinogen)</a:t>
            </a:r>
          </a:p>
          <a:p>
            <a:r>
              <a:rPr lang="en-US" sz="2400"/>
              <a:t>Giá trị tham chiếu: 	12-14s</a:t>
            </a:r>
            <a:br>
              <a:rPr lang="en-US" sz="2400"/>
            </a:br>
            <a:r>
              <a:rPr lang="en-US" sz="2400"/>
              <a:t>Bất th</a:t>
            </a:r>
            <a:r>
              <a:rPr lang="vi-VN" sz="2400"/>
              <a:t>ư</a:t>
            </a:r>
            <a:r>
              <a:rPr lang="en-US" sz="2400"/>
              <a:t>ờng &gt; chứng 2s</a:t>
            </a:r>
          </a:p>
          <a:p>
            <a:endParaRPr lang="en-US" sz="2400"/>
          </a:p>
        </p:txBody>
      </p:sp>
    </p:spTree>
    <p:extLst>
      <p:ext uri="{BB962C8B-B14F-4D97-AF65-F5344CB8AC3E}">
        <p14:creationId xmlns:p14="http://schemas.microsoft.com/office/powerpoint/2010/main" val="29408492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0FA119-FCEC-480F-9872-79F85C7E4FE7}"/>
              </a:ext>
            </a:extLst>
          </p:cNvPr>
          <p:cNvSpPr>
            <a:spLocks noGrp="1"/>
          </p:cNvSpPr>
          <p:nvPr>
            <p:ph type="title"/>
          </p:nvPr>
        </p:nvSpPr>
        <p:spPr>
          <a:xfrm>
            <a:off x="1097280" y="263527"/>
            <a:ext cx="10058400" cy="1450757"/>
          </a:xfrm>
        </p:spPr>
        <p:txBody>
          <a:bodyPr/>
          <a:lstStyle/>
          <a:p>
            <a:r>
              <a:rPr lang="en-US"/>
              <a:t>Cận lâm sàng</a:t>
            </a:r>
          </a:p>
        </p:txBody>
      </p:sp>
      <p:sp>
        <p:nvSpPr>
          <p:cNvPr id="3" name="Content Placeholder 2">
            <a:extLst>
              <a:ext uri="{FF2B5EF4-FFF2-40B4-BE49-F238E27FC236}">
                <a16:creationId xmlns:a16="http://schemas.microsoft.com/office/drawing/2014/main" id="{B6F93E02-FD9D-4488-A84B-33CD2E190963}"/>
              </a:ext>
            </a:extLst>
          </p:cNvPr>
          <p:cNvSpPr>
            <a:spLocks noGrp="1"/>
          </p:cNvSpPr>
          <p:nvPr>
            <p:ph idx="1"/>
          </p:nvPr>
        </p:nvSpPr>
        <p:spPr>
          <a:xfrm>
            <a:off x="1097280" y="1845734"/>
            <a:ext cx="6025415" cy="4023360"/>
          </a:xfrm>
        </p:spPr>
        <p:txBody>
          <a:bodyPr>
            <a:normAutofit/>
          </a:bodyPr>
          <a:lstStyle/>
          <a:p>
            <a:r>
              <a:rPr lang="en-US" sz="2400" b="1"/>
              <a:t>APTT (Activated Partial Thromboplastin Time: thời gian thromboplastin một phần hoạt hóa)</a:t>
            </a:r>
            <a:endParaRPr lang="en-US" sz="2400" i="1"/>
          </a:p>
          <a:p>
            <a:r>
              <a:rPr lang="en-US" sz="2400"/>
              <a:t>Đánh giá đường đông máu nội sinh gồm các yếu tố VIII, IX, XI, XII và các yếu tố đông máu đường chung.</a:t>
            </a:r>
          </a:p>
          <a:p>
            <a:r>
              <a:rPr lang="en-US" sz="2400">
                <a:latin typeface="Calibri" panose="020F0502020204030204" pitchFamily="34" charset="0"/>
              </a:rPr>
              <a:t>Giá trị tham chiếu:</a:t>
            </a:r>
            <a:r>
              <a:rPr lang="vi-VN" sz="2400">
                <a:latin typeface="Calibri" panose="020F0502020204030204" pitchFamily="34" charset="0"/>
              </a:rPr>
              <a:t> 30-50</a:t>
            </a:r>
            <a:r>
              <a:rPr lang="en-US" sz="2400">
                <a:latin typeface="Calibri" panose="020F0502020204030204" pitchFamily="34" charset="0"/>
              </a:rPr>
              <a:t>s</a:t>
            </a:r>
            <a:r>
              <a:rPr lang="vi-VN" sz="2400">
                <a:latin typeface="Calibri" panose="020F0502020204030204" pitchFamily="34" charset="0"/>
              </a:rPr>
              <a:t>. </a:t>
            </a:r>
            <a:endParaRPr lang="en-US" sz="2400">
              <a:latin typeface="Calibri" panose="020F0502020204030204" pitchFamily="34" charset="0"/>
            </a:endParaRPr>
          </a:p>
          <a:p>
            <a:pPr marL="0" indent="0">
              <a:buNone/>
            </a:pPr>
            <a:r>
              <a:rPr lang="en-US" sz="2400">
                <a:latin typeface="Calibri" panose="020F0502020204030204" pitchFamily="34" charset="0"/>
              </a:rPr>
              <a:t> </a:t>
            </a:r>
            <a:r>
              <a:rPr lang="vi-VN" sz="2400">
                <a:latin typeface="Calibri" panose="020F0502020204030204" pitchFamily="34" charset="0"/>
              </a:rPr>
              <a:t>Bất thường &gt; chứng 10 giây</a:t>
            </a:r>
          </a:p>
          <a:p>
            <a:endParaRPr lang="en-US" sz="2400"/>
          </a:p>
        </p:txBody>
      </p:sp>
      <p:pic>
        <p:nvPicPr>
          <p:cNvPr id="4" name="Picture 4" descr="https://www.medicine.mcgill.ca/physio/vlab/bloodlab/images/APTT.jpg">
            <a:extLst>
              <a:ext uri="{FF2B5EF4-FFF2-40B4-BE49-F238E27FC236}">
                <a16:creationId xmlns:a16="http://schemas.microsoft.com/office/drawing/2014/main" id="{131CA99A-2065-4F3D-9B3A-88CC10DCBA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36180" y="2059094"/>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50313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AC593A39-5802-4D36-AADD-ADF99641A6DA}"/>
              </a:ext>
            </a:extLst>
          </p:cNvPr>
          <p:cNvGraphicFramePr>
            <a:graphicFrameLocks noGrp="1"/>
          </p:cNvGraphicFramePr>
          <p:nvPr>
            <p:ph idx="4294967295"/>
            <p:extLst>
              <p:ext uri="{D42A27DB-BD31-4B8C-83A1-F6EECF244321}">
                <p14:modId xmlns:p14="http://schemas.microsoft.com/office/powerpoint/2010/main" val="981755581"/>
              </p:ext>
            </p:extLst>
          </p:nvPr>
        </p:nvGraphicFramePr>
        <p:xfrm>
          <a:off x="2273968" y="133099"/>
          <a:ext cx="7218945" cy="6099213"/>
        </p:xfrm>
        <a:graphic>
          <a:graphicData uri="http://schemas.openxmlformats.org/drawingml/2006/table">
            <a:tbl>
              <a:tblPr firstRow="1" firstCol="1" lastRow="1" lastCol="1" bandRow="1" bandCol="1"/>
              <a:tblGrid>
                <a:gridCol w="1166855">
                  <a:extLst>
                    <a:ext uri="{9D8B030D-6E8A-4147-A177-3AD203B41FA5}">
                      <a16:colId xmlns:a16="http://schemas.microsoft.com/office/drawing/2014/main" val="893012046"/>
                    </a:ext>
                  </a:extLst>
                </a:gridCol>
                <a:gridCol w="1159076">
                  <a:extLst>
                    <a:ext uri="{9D8B030D-6E8A-4147-A177-3AD203B41FA5}">
                      <a16:colId xmlns:a16="http://schemas.microsoft.com/office/drawing/2014/main" val="149705725"/>
                    </a:ext>
                  </a:extLst>
                </a:gridCol>
                <a:gridCol w="4893014">
                  <a:extLst>
                    <a:ext uri="{9D8B030D-6E8A-4147-A177-3AD203B41FA5}">
                      <a16:colId xmlns:a16="http://schemas.microsoft.com/office/drawing/2014/main" val="2522671530"/>
                    </a:ext>
                  </a:extLst>
                </a:gridCol>
              </a:tblGrid>
              <a:tr h="189618">
                <a:tc gridSpan="2">
                  <a:txBody>
                    <a:bodyPr/>
                    <a:lstStyle/>
                    <a:p>
                      <a:pPr marL="0" marR="0" algn="just">
                        <a:lnSpc>
                          <a:spcPct val="130000"/>
                        </a:lnSpc>
                        <a:spcBef>
                          <a:spcPts val="0"/>
                        </a:spcBef>
                        <a:spcAft>
                          <a:spcPts val="0"/>
                        </a:spcAft>
                        <a:tabLst>
                          <a:tab pos="2876550" algn="ctr"/>
                        </a:tabLst>
                      </a:pPr>
                      <a:r>
                        <a:rPr lang="en-US" sz="1100" b="1">
                          <a:effectLst/>
                          <a:latin typeface="Times New Roman" panose="02020603050405020304" pitchFamily="18" charset="0"/>
                          <a:ea typeface="Calibri" panose="020F0502020204030204" pitchFamily="34" charset="0"/>
                        </a:rPr>
                        <a:t>         Kết quả xét nghiệm</a:t>
                      </a:r>
                      <a:endParaRPr lang="en-US" sz="1200">
                        <a:effectLst/>
                        <a:latin typeface="Times New Roman" panose="02020603050405020304" pitchFamily="18" charset="0"/>
                        <a:ea typeface="Calibri" panose="020F0502020204030204" pitchFamily="34" charset="0"/>
                      </a:endParaRPr>
                    </a:p>
                  </a:txBody>
                  <a:tcPr marL="38040" marR="3804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rowSpan="2">
                  <a:txBody>
                    <a:bodyPr/>
                    <a:lstStyle/>
                    <a:p>
                      <a:pPr marL="0" marR="0" algn="l">
                        <a:lnSpc>
                          <a:spcPct val="130000"/>
                        </a:lnSpc>
                        <a:spcBef>
                          <a:spcPts val="0"/>
                        </a:spcBef>
                        <a:spcAft>
                          <a:spcPts val="0"/>
                        </a:spcAft>
                        <a:tabLst>
                          <a:tab pos="2876550" algn="ctr"/>
                        </a:tabLst>
                      </a:pPr>
                      <a:r>
                        <a:rPr lang="en-US" sz="1100">
                          <a:effectLst/>
                          <a:latin typeface="Times New Roman" panose="02020603050405020304" pitchFamily="18" charset="0"/>
                          <a:ea typeface="Calibri" panose="020F0502020204030204" pitchFamily="34" charset="0"/>
                        </a:rPr>
                        <a:t>   </a:t>
                      </a:r>
                      <a:r>
                        <a:rPr lang="en-US" sz="1100" b="1">
                          <a:effectLst/>
                          <a:latin typeface="Times New Roman" panose="02020603050405020304" pitchFamily="18" charset="0"/>
                          <a:ea typeface="Calibri" panose="020F0502020204030204" pitchFamily="34" charset="0"/>
                        </a:rPr>
                        <a:t>Nguyên nhân </a:t>
                      </a:r>
                      <a:endParaRPr lang="en-US" sz="1200">
                        <a:effectLst/>
                        <a:latin typeface="Times New Roman" panose="02020603050405020304" pitchFamily="18" charset="0"/>
                        <a:ea typeface="Calibri" panose="020F0502020204030204" pitchFamily="34" charset="0"/>
                      </a:endParaRPr>
                    </a:p>
                  </a:txBody>
                  <a:tcPr marL="38040" marR="3804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18480033"/>
                  </a:ext>
                </a:extLst>
              </a:tr>
              <a:tr h="189618">
                <a:tc>
                  <a:txBody>
                    <a:bodyPr/>
                    <a:lstStyle/>
                    <a:p>
                      <a:pPr marL="0" marR="0" algn="just">
                        <a:lnSpc>
                          <a:spcPct val="130000"/>
                        </a:lnSpc>
                        <a:spcBef>
                          <a:spcPts val="0"/>
                        </a:spcBef>
                        <a:spcAft>
                          <a:spcPts val="0"/>
                        </a:spcAft>
                        <a:tabLst>
                          <a:tab pos="2876550" algn="ctr"/>
                        </a:tabLst>
                      </a:pPr>
                      <a:r>
                        <a:rPr lang="en-US" sz="1100" b="1">
                          <a:effectLst/>
                          <a:latin typeface="Times New Roman" panose="02020603050405020304" pitchFamily="18" charset="0"/>
                          <a:ea typeface="Calibri" panose="020F0502020204030204" pitchFamily="34" charset="0"/>
                        </a:rPr>
                        <a:t>          PT</a:t>
                      </a:r>
                      <a:endParaRPr lang="en-US" sz="1200">
                        <a:effectLst/>
                        <a:latin typeface="Times New Roman" panose="02020603050405020304" pitchFamily="18" charset="0"/>
                        <a:ea typeface="Calibri" panose="020F0502020204030204" pitchFamily="34" charset="0"/>
                      </a:endParaRPr>
                    </a:p>
                  </a:txBody>
                  <a:tcPr marL="38040" marR="3804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30000"/>
                        </a:lnSpc>
                        <a:spcBef>
                          <a:spcPts val="0"/>
                        </a:spcBef>
                        <a:spcAft>
                          <a:spcPts val="0"/>
                        </a:spcAft>
                        <a:tabLst>
                          <a:tab pos="2876550" algn="ctr"/>
                        </a:tabLst>
                      </a:pPr>
                      <a:r>
                        <a:rPr lang="en-US" sz="1100" b="1">
                          <a:effectLst/>
                          <a:latin typeface="Times New Roman" panose="02020603050405020304" pitchFamily="18" charset="0"/>
                          <a:ea typeface="Calibri" panose="020F0502020204030204" pitchFamily="34" charset="0"/>
                        </a:rPr>
                        <a:t>       aPTT</a:t>
                      </a:r>
                      <a:endParaRPr lang="en-US" sz="1200">
                        <a:effectLst/>
                        <a:latin typeface="Times New Roman" panose="02020603050405020304" pitchFamily="18" charset="0"/>
                        <a:ea typeface="Calibri" panose="020F0502020204030204" pitchFamily="34" charset="0"/>
                      </a:endParaRPr>
                    </a:p>
                  </a:txBody>
                  <a:tcPr marL="38040" marR="3804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4200383940"/>
                  </a:ext>
                </a:extLst>
              </a:tr>
              <a:tr h="177464">
                <a:tc rowSpan="9">
                  <a:txBody>
                    <a:bodyPr/>
                    <a:lstStyle/>
                    <a:p>
                      <a:pPr marL="0" marR="0" algn="ctr">
                        <a:lnSpc>
                          <a:spcPct val="120000"/>
                        </a:lnSpc>
                        <a:spcBef>
                          <a:spcPts val="0"/>
                        </a:spcBef>
                        <a:spcAft>
                          <a:spcPts val="0"/>
                        </a:spcAft>
                        <a:tabLst>
                          <a:tab pos="2876550" algn="ctr"/>
                        </a:tabLst>
                      </a:pPr>
                      <a:r>
                        <a:rPr lang="en-US" sz="1100">
                          <a:effectLst/>
                          <a:latin typeface="Times New Roman" panose="02020603050405020304" pitchFamily="18" charset="0"/>
                          <a:ea typeface="Calibri" panose="020F0502020204030204" pitchFamily="34" charset="0"/>
                        </a:rPr>
                        <a:t>Kéo dài</a:t>
                      </a:r>
                      <a:endParaRPr lang="en-US" sz="1200">
                        <a:effectLst/>
                        <a:latin typeface="Times New Roman" panose="02020603050405020304" pitchFamily="18" charset="0"/>
                        <a:ea typeface="Calibri" panose="020F0502020204030204" pitchFamily="34" charset="0"/>
                      </a:endParaRPr>
                    </a:p>
                  </a:txBody>
                  <a:tcPr marL="38040" marR="380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9">
                  <a:txBody>
                    <a:bodyPr/>
                    <a:lstStyle/>
                    <a:p>
                      <a:pPr marL="0" marR="0" algn="ctr">
                        <a:lnSpc>
                          <a:spcPct val="120000"/>
                        </a:lnSpc>
                        <a:spcBef>
                          <a:spcPts val="0"/>
                        </a:spcBef>
                        <a:spcAft>
                          <a:spcPts val="0"/>
                        </a:spcAft>
                        <a:tabLst>
                          <a:tab pos="2876550" algn="ctr"/>
                        </a:tabLst>
                      </a:pPr>
                      <a:r>
                        <a:rPr lang="en-US" sz="1100">
                          <a:effectLst/>
                          <a:latin typeface="Times New Roman" panose="02020603050405020304" pitchFamily="18" charset="0"/>
                          <a:ea typeface="Calibri" panose="020F0502020204030204" pitchFamily="34" charset="0"/>
                        </a:rPr>
                        <a:t>Bình thường</a:t>
                      </a:r>
                      <a:endParaRPr lang="en-US" sz="1200">
                        <a:effectLst/>
                        <a:latin typeface="Times New Roman" panose="02020603050405020304" pitchFamily="18" charset="0"/>
                        <a:ea typeface="Calibri" panose="020F0502020204030204" pitchFamily="34" charset="0"/>
                      </a:endParaRPr>
                    </a:p>
                  </a:txBody>
                  <a:tcPr marL="38040" marR="380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20000"/>
                        </a:lnSpc>
                        <a:spcBef>
                          <a:spcPts val="0"/>
                        </a:spcBef>
                        <a:spcAft>
                          <a:spcPts val="0"/>
                        </a:spcAft>
                        <a:tabLst>
                          <a:tab pos="2876550" algn="ctr"/>
                        </a:tabLst>
                      </a:pPr>
                      <a:r>
                        <a:rPr lang="en-US" sz="1100">
                          <a:effectLst/>
                          <a:latin typeface="Times New Roman" panose="02020603050405020304" pitchFamily="18" charset="0"/>
                          <a:ea typeface="Calibri" panose="020F0502020204030204" pitchFamily="34" charset="0"/>
                        </a:rPr>
                        <a:t> </a:t>
                      </a:r>
                      <a:r>
                        <a:rPr lang="en-US" sz="1100" b="1">
                          <a:effectLst/>
                          <a:latin typeface="Times New Roman" panose="02020603050405020304" pitchFamily="18" charset="0"/>
                          <a:ea typeface="Calibri" panose="020F0502020204030204" pitchFamily="34" charset="0"/>
                        </a:rPr>
                        <a:t>Di truyền</a:t>
                      </a:r>
                      <a:endParaRPr lang="en-US" sz="1200">
                        <a:effectLst/>
                        <a:latin typeface="Times New Roman" panose="02020603050405020304" pitchFamily="18" charset="0"/>
                        <a:ea typeface="Calibri" panose="020F0502020204030204" pitchFamily="34" charset="0"/>
                      </a:endParaRPr>
                    </a:p>
                  </a:txBody>
                  <a:tcPr marL="38040" marR="3804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3478674904"/>
                  </a:ext>
                </a:extLst>
              </a:tr>
              <a:tr h="177464">
                <a:tc vMerge="1">
                  <a:txBody>
                    <a:bodyPr/>
                    <a:lstStyle/>
                    <a:p>
                      <a:endParaRPr lang="en-US"/>
                    </a:p>
                  </a:txBody>
                  <a:tcPr/>
                </a:tc>
                <a:tc vMerge="1">
                  <a:txBody>
                    <a:bodyPr/>
                    <a:lstStyle/>
                    <a:p>
                      <a:endParaRPr lang="en-US"/>
                    </a:p>
                  </a:txBody>
                  <a:tcPr/>
                </a:tc>
                <a:tc>
                  <a:txBody>
                    <a:bodyPr/>
                    <a:lstStyle/>
                    <a:p>
                      <a:pPr marL="0" marR="0" algn="l">
                        <a:lnSpc>
                          <a:spcPct val="120000"/>
                        </a:lnSpc>
                        <a:spcBef>
                          <a:spcPts val="0"/>
                        </a:spcBef>
                        <a:spcAft>
                          <a:spcPts val="0"/>
                        </a:spcAft>
                        <a:tabLst>
                          <a:tab pos="2876550" algn="ctr"/>
                        </a:tabLst>
                      </a:pPr>
                      <a:r>
                        <a:rPr lang="en-US" sz="1100">
                          <a:effectLst/>
                          <a:latin typeface="Times New Roman" panose="02020603050405020304" pitchFamily="18" charset="0"/>
                          <a:ea typeface="Calibri" panose="020F0502020204030204" pitchFamily="34" charset="0"/>
                        </a:rPr>
                        <a:t>       Giảm yếu tố VII </a:t>
                      </a:r>
                      <a:endParaRPr lang="en-US" sz="1200">
                        <a:effectLst/>
                        <a:latin typeface="Times New Roman" panose="02020603050405020304" pitchFamily="18" charset="0"/>
                        <a:ea typeface="Calibri" panose="020F0502020204030204" pitchFamily="34" charset="0"/>
                      </a:endParaRPr>
                    </a:p>
                  </a:txBody>
                  <a:tcPr marL="38040" marR="3804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50821604"/>
                  </a:ext>
                </a:extLst>
              </a:tr>
              <a:tr h="177464">
                <a:tc vMerge="1">
                  <a:txBody>
                    <a:bodyPr/>
                    <a:lstStyle/>
                    <a:p>
                      <a:endParaRPr lang="en-US"/>
                    </a:p>
                  </a:txBody>
                  <a:tcPr/>
                </a:tc>
                <a:tc vMerge="1">
                  <a:txBody>
                    <a:bodyPr/>
                    <a:lstStyle/>
                    <a:p>
                      <a:endParaRPr lang="en-US"/>
                    </a:p>
                  </a:txBody>
                  <a:tcPr/>
                </a:tc>
                <a:tc>
                  <a:txBody>
                    <a:bodyPr/>
                    <a:lstStyle/>
                    <a:p>
                      <a:pPr marL="0" marR="0" algn="l">
                        <a:lnSpc>
                          <a:spcPct val="120000"/>
                        </a:lnSpc>
                        <a:spcBef>
                          <a:spcPts val="0"/>
                        </a:spcBef>
                        <a:spcAft>
                          <a:spcPts val="0"/>
                        </a:spcAft>
                        <a:tabLst>
                          <a:tab pos="2876550" algn="ctr"/>
                        </a:tabLst>
                      </a:pPr>
                      <a:r>
                        <a:rPr lang="en-US" sz="1100">
                          <a:effectLst/>
                          <a:latin typeface="Times New Roman" panose="02020603050405020304" pitchFamily="18" charset="0"/>
                          <a:ea typeface="Calibri" panose="020F0502020204030204" pitchFamily="34" charset="0"/>
                        </a:rPr>
                        <a:t> </a:t>
                      </a:r>
                      <a:r>
                        <a:rPr lang="en-US" sz="1100" b="1">
                          <a:effectLst/>
                          <a:latin typeface="Times New Roman" panose="02020603050405020304" pitchFamily="18" charset="0"/>
                          <a:ea typeface="Calibri" panose="020F0502020204030204" pitchFamily="34" charset="0"/>
                        </a:rPr>
                        <a:t>Mắc phải</a:t>
                      </a:r>
                      <a:endParaRPr lang="en-US" sz="1200">
                        <a:effectLst/>
                        <a:latin typeface="Times New Roman" panose="02020603050405020304" pitchFamily="18" charset="0"/>
                        <a:ea typeface="Calibri" panose="020F0502020204030204" pitchFamily="34" charset="0"/>
                      </a:endParaRPr>
                    </a:p>
                  </a:txBody>
                  <a:tcPr marL="38040" marR="3804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2028422123"/>
                  </a:ext>
                </a:extLst>
              </a:tr>
              <a:tr h="177464">
                <a:tc vMerge="1">
                  <a:txBody>
                    <a:bodyPr/>
                    <a:lstStyle/>
                    <a:p>
                      <a:endParaRPr lang="en-US"/>
                    </a:p>
                  </a:txBody>
                  <a:tcPr/>
                </a:tc>
                <a:tc vMerge="1">
                  <a:txBody>
                    <a:bodyPr/>
                    <a:lstStyle/>
                    <a:p>
                      <a:endParaRPr lang="en-US"/>
                    </a:p>
                  </a:txBody>
                  <a:tcPr/>
                </a:tc>
                <a:tc>
                  <a:txBody>
                    <a:bodyPr/>
                    <a:lstStyle/>
                    <a:p>
                      <a:pPr marL="0" marR="0" algn="l">
                        <a:lnSpc>
                          <a:spcPct val="120000"/>
                        </a:lnSpc>
                        <a:spcBef>
                          <a:spcPts val="0"/>
                        </a:spcBef>
                        <a:spcAft>
                          <a:spcPts val="0"/>
                        </a:spcAft>
                        <a:tabLst>
                          <a:tab pos="2876550" algn="ctr"/>
                        </a:tabLst>
                      </a:pPr>
                      <a:r>
                        <a:rPr lang="en-US" sz="1100">
                          <a:effectLst/>
                          <a:latin typeface="Times New Roman" panose="02020603050405020304" pitchFamily="18" charset="0"/>
                          <a:ea typeface="Calibri" panose="020F0502020204030204" pitchFamily="34" charset="0"/>
                        </a:rPr>
                        <a:t>    Giảm yếu tố VII mắc phải</a:t>
                      </a:r>
                      <a:endParaRPr lang="en-US" sz="1200">
                        <a:effectLst/>
                        <a:latin typeface="Times New Roman" panose="02020603050405020304" pitchFamily="18" charset="0"/>
                        <a:ea typeface="Calibri" panose="020F0502020204030204" pitchFamily="34" charset="0"/>
                      </a:endParaRPr>
                    </a:p>
                  </a:txBody>
                  <a:tcPr marL="38040" marR="3804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2394703167"/>
                  </a:ext>
                </a:extLst>
              </a:tr>
              <a:tr h="177464">
                <a:tc vMerge="1">
                  <a:txBody>
                    <a:bodyPr/>
                    <a:lstStyle/>
                    <a:p>
                      <a:endParaRPr lang="en-US"/>
                    </a:p>
                  </a:txBody>
                  <a:tcPr/>
                </a:tc>
                <a:tc vMerge="1">
                  <a:txBody>
                    <a:bodyPr/>
                    <a:lstStyle/>
                    <a:p>
                      <a:endParaRPr lang="en-US"/>
                    </a:p>
                  </a:txBody>
                  <a:tcPr/>
                </a:tc>
                <a:tc>
                  <a:txBody>
                    <a:bodyPr/>
                    <a:lstStyle/>
                    <a:p>
                      <a:pPr marL="0" marR="0" algn="l">
                        <a:lnSpc>
                          <a:spcPct val="120000"/>
                        </a:lnSpc>
                        <a:spcBef>
                          <a:spcPts val="0"/>
                        </a:spcBef>
                        <a:spcAft>
                          <a:spcPts val="0"/>
                        </a:spcAft>
                        <a:tabLst>
                          <a:tab pos="2876550" algn="ctr"/>
                        </a:tabLst>
                      </a:pPr>
                      <a:r>
                        <a:rPr lang="en-US" sz="1100">
                          <a:effectLst/>
                          <a:latin typeface="Times New Roman" panose="02020603050405020304" pitchFamily="18" charset="0"/>
                          <a:ea typeface="Calibri" panose="020F0502020204030204" pitchFamily="34" charset="0"/>
                        </a:rPr>
                        <a:t>    Thiếu vitamin K </a:t>
                      </a:r>
                      <a:endParaRPr lang="en-US" sz="1200">
                        <a:effectLst/>
                        <a:latin typeface="Times New Roman" panose="02020603050405020304" pitchFamily="18" charset="0"/>
                        <a:ea typeface="Calibri" panose="020F0502020204030204" pitchFamily="34" charset="0"/>
                      </a:endParaRPr>
                    </a:p>
                  </a:txBody>
                  <a:tcPr marL="38040" marR="3804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3104082005"/>
                  </a:ext>
                </a:extLst>
              </a:tr>
              <a:tr h="177464">
                <a:tc vMerge="1">
                  <a:txBody>
                    <a:bodyPr/>
                    <a:lstStyle/>
                    <a:p>
                      <a:endParaRPr lang="en-US"/>
                    </a:p>
                  </a:txBody>
                  <a:tcPr/>
                </a:tc>
                <a:tc vMerge="1">
                  <a:txBody>
                    <a:bodyPr/>
                    <a:lstStyle/>
                    <a:p>
                      <a:endParaRPr lang="en-US"/>
                    </a:p>
                  </a:txBody>
                  <a:tcPr/>
                </a:tc>
                <a:tc>
                  <a:txBody>
                    <a:bodyPr/>
                    <a:lstStyle/>
                    <a:p>
                      <a:pPr marL="0" marR="0" algn="l">
                        <a:lnSpc>
                          <a:spcPct val="120000"/>
                        </a:lnSpc>
                        <a:spcBef>
                          <a:spcPts val="0"/>
                        </a:spcBef>
                        <a:spcAft>
                          <a:spcPts val="0"/>
                        </a:spcAft>
                        <a:tabLst>
                          <a:tab pos="2876550" algn="ctr"/>
                        </a:tabLst>
                      </a:pPr>
                      <a:r>
                        <a:rPr lang="en-US" sz="1100">
                          <a:effectLst/>
                          <a:latin typeface="Times New Roman" panose="02020603050405020304" pitchFamily="18" charset="0"/>
                          <a:ea typeface="Calibri" panose="020F0502020204030204" pitchFamily="34" charset="0"/>
                        </a:rPr>
                        <a:t>    Bệnh gan</a:t>
                      </a:r>
                      <a:endParaRPr lang="en-US" sz="1200">
                        <a:effectLst/>
                        <a:latin typeface="Times New Roman" panose="02020603050405020304" pitchFamily="18" charset="0"/>
                        <a:ea typeface="Calibri" panose="020F0502020204030204" pitchFamily="34" charset="0"/>
                      </a:endParaRPr>
                    </a:p>
                  </a:txBody>
                  <a:tcPr marL="38040" marR="3804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1152108286"/>
                  </a:ext>
                </a:extLst>
              </a:tr>
              <a:tr h="177464">
                <a:tc vMerge="1">
                  <a:txBody>
                    <a:bodyPr/>
                    <a:lstStyle/>
                    <a:p>
                      <a:endParaRPr lang="en-US"/>
                    </a:p>
                  </a:txBody>
                  <a:tcPr/>
                </a:tc>
                <a:tc vMerge="1">
                  <a:txBody>
                    <a:bodyPr/>
                    <a:lstStyle/>
                    <a:p>
                      <a:endParaRPr lang="en-US"/>
                    </a:p>
                  </a:txBody>
                  <a:tcPr/>
                </a:tc>
                <a:tc>
                  <a:txBody>
                    <a:bodyPr/>
                    <a:lstStyle/>
                    <a:p>
                      <a:pPr marL="0" marR="0" algn="l">
                        <a:lnSpc>
                          <a:spcPct val="120000"/>
                        </a:lnSpc>
                        <a:spcBef>
                          <a:spcPts val="0"/>
                        </a:spcBef>
                        <a:spcAft>
                          <a:spcPts val="0"/>
                        </a:spcAft>
                        <a:tabLst>
                          <a:tab pos="2876550" algn="ctr"/>
                        </a:tabLst>
                      </a:pPr>
                      <a:r>
                        <a:rPr lang="en-US" sz="1100">
                          <a:effectLst/>
                          <a:latin typeface="Times New Roman" panose="02020603050405020304" pitchFamily="18" charset="0"/>
                          <a:ea typeface="Calibri" panose="020F0502020204030204" pitchFamily="34" charset="0"/>
                        </a:rPr>
                        <a:t>    Dùng warfarin</a:t>
                      </a:r>
                      <a:endParaRPr lang="en-US" sz="1200">
                        <a:effectLst/>
                        <a:latin typeface="Times New Roman" panose="02020603050405020304" pitchFamily="18" charset="0"/>
                        <a:ea typeface="Calibri" panose="020F0502020204030204" pitchFamily="34" charset="0"/>
                      </a:endParaRPr>
                    </a:p>
                  </a:txBody>
                  <a:tcPr marL="38040" marR="3804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4128485099"/>
                  </a:ext>
                </a:extLst>
              </a:tr>
              <a:tr h="177464">
                <a:tc vMerge="1">
                  <a:txBody>
                    <a:bodyPr/>
                    <a:lstStyle/>
                    <a:p>
                      <a:endParaRPr lang="en-US"/>
                    </a:p>
                  </a:txBody>
                  <a:tcPr/>
                </a:tc>
                <a:tc vMerge="1">
                  <a:txBody>
                    <a:bodyPr/>
                    <a:lstStyle/>
                    <a:p>
                      <a:endParaRPr lang="en-US"/>
                    </a:p>
                  </a:txBody>
                  <a:tcPr/>
                </a:tc>
                <a:tc>
                  <a:txBody>
                    <a:bodyPr/>
                    <a:lstStyle/>
                    <a:p>
                      <a:pPr marL="0" marR="0" algn="l">
                        <a:lnSpc>
                          <a:spcPct val="120000"/>
                        </a:lnSpc>
                        <a:spcBef>
                          <a:spcPts val="0"/>
                        </a:spcBef>
                        <a:spcAft>
                          <a:spcPts val="0"/>
                        </a:spcAft>
                        <a:tabLst>
                          <a:tab pos="2876550" algn="ctr"/>
                        </a:tabLst>
                      </a:pPr>
                      <a:r>
                        <a:rPr lang="en-US" sz="1100">
                          <a:effectLst/>
                          <a:latin typeface="Times New Roman" panose="02020603050405020304" pitchFamily="18" charset="0"/>
                          <a:ea typeface="Calibri" panose="020F0502020204030204" pitchFamily="34" charset="0"/>
                        </a:rPr>
                        <a:t>    Chất ức chế yếu tố VII</a:t>
                      </a:r>
                      <a:endParaRPr lang="en-US" sz="1200">
                        <a:effectLst/>
                        <a:latin typeface="Times New Roman" panose="02020603050405020304" pitchFamily="18" charset="0"/>
                        <a:ea typeface="Calibri" panose="020F0502020204030204" pitchFamily="34" charset="0"/>
                      </a:endParaRPr>
                    </a:p>
                  </a:txBody>
                  <a:tcPr marL="38040" marR="3804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2962731461"/>
                  </a:ext>
                </a:extLst>
              </a:tr>
              <a:tr h="177464">
                <a:tc vMerge="1">
                  <a:txBody>
                    <a:bodyPr/>
                    <a:lstStyle/>
                    <a:p>
                      <a:endParaRPr lang="en-US"/>
                    </a:p>
                  </a:txBody>
                  <a:tcPr/>
                </a:tc>
                <a:tc vMerge="1">
                  <a:txBody>
                    <a:bodyPr/>
                    <a:lstStyle/>
                    <a:p>
                      <a:endParaRPr lang="en-US"/>
                    </a:p>
                  </a:txBody>
                  <a:tcPr/>
                </a:tc>
                <a:tc>
                  <a:txBody>
                    <a:bodyPr/>
                    <a:lstStyle/>
                    <a:p>
                      <a:pPr marL="0" marR="0" algn="l">
                        <a:lnSpc>
                          <a:spcPct val="120000"/>
                        </a:lnSpc>
                        <a:spcBef>
                          <a:spcPts val="0"/>
                        </a:spcBef>
                        <a:spcAft>
                          <a:spcPts val="0"/>
                        </a:spcAft>
                        <a:tabLst>
                          <a:tab pos="2876550" algn="ctr"/>
                        </a:tabLst>
                      </a:pPr>
                      <a:r>
                        <a:rPr lang="en-US" sz="1100">
                          <a:effectLst/>
                          <a:latin typeface="Times New Roman" panose="02020603050405020304" pitchFamily="18" charset="0"/>
                          <a:ea typeface="Calibri" panose="020F0502020204030204" pitchFamily="34" charset="0"/>
                        </a:rPr>
                        <a:t>    Kháng đông Lupus</a:t>
                      </a:r>
                      <a:endParaRPr lang="en-US" sz="1200">
                        <a:effectLst/>
                        <a:latin typeface="Times New Roman" panose="02020603050405020304" pitchFamily="18" charset="0"/>
                        <a:ea typeface="Calibri" panose="020F0502020204030204" pitchFamily="34" charset="0"/>
                      </a:endParaRPr>
                    </a:p>
                  </a:txBody>
                  <a:tcPr marL="38040" marR="3804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83149105"/>
                  </a:ext>
                </a:extLst>
              </a:tr>
              <a:tr h="177464">
                <a:tc rowSpan="9">
                  <a:txBody>
                    <a:bodyPr/>
                    <a:lstStyle/>
                    <a:p>
                      <a:pPr marL="0" marR="0" algn="ctr">
                        <a:lnSpc>
                          <a:spcPct val="120000"/>
                        </a:lnSpc>
                        <a:spcBef>
                          <a:spcPts val="0"/>
                        </a:spcBef>
                        <a:spcAft>
                          <a:spcPts val="0"/>
                        </a:spcAft>
                        <a:tabLst>
                          <a:tab pos="2876550" algn="ctr"/>
                        </a:tabLst>
                      </a:pPr>
                      <a:r>
                        <a:rPr lang="en-US" sz="1100">
                          <a:effectLst/>
                          <a:latin typeface="Times New Roman" panose="02020603050405020304" pitchFamily="18" charset="0"/>
                          <a:ea typeface="Calibri" panose="020F0502020204030204" pitchFamily="34" charset="0"/>
                        </a:rPr>
                        <a:t>Bình thường</a:t>
                      </a:r>
                      <a:endParaRPr lang="en-US" sz="1200">
                        <a:effectLst/>
                        <a:latin typeface="Times New Roman" panose="02020603050405020304" pitchFamily="18" charset="0"/>
                        <a:ea typeface="Calibri" panose="020F0502020204030204" pitchFamily="34" charset="0"/>
                      </a:endParaRPr>
                    </a:p>
                  </a:txBody>
                  <a:tcPr marL="38040" marR="380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9">
                  <a:txBody>
                    <a:bodyPr/>
                    <a:lstStyle/>
                    <a:p>
                      <a:pPr marL="0" marR="0" algn="ctr">
                        <a:lnSpc>
                          <a:spcPct val="120000"/>
                        </a:lnSpc>
                        <a:spcBef>
                          <a:spcPts val="0"/>
                        </a:spcBef>
                        <a:spcAft>
                          <a:spcPts val="0"/>
                        </a:spcAft>
                        <a:tabLst>
                          <a:tab pos="2876550" algn="ctr"/>
                        </a:tabLst>
                      </a:pPr>
                      <a:r>
                        <a:rPr lang="en-US" sz="1100">
                          <a:effectLst/>
                          <a:latin typeface="Times New Roman" panose="02020603050405020304" pitchFamily="18" charset="0"/>
                          <a:ea typeface="Calibri" panose="020F0502020204030204" pitchFamily="34" charset="0"/>
                        </a:rPr>
                        <a:t>Kéo dài</a:t>
                      </a:r>
                      <a:endParaRPr lang="en-US" sz="1200">
                        <a:effectLst/>
                        <a:latin typeface="Times New Roman" panose="02020603050405020304" pitchFamily="18" charset="0"/>
                        <a:ea typeface="Calibri" panose="020F0502020204030204" pitchFamily="34" charset="0"/>
                      </a:endParaRPr>
                    </a:p>
                  </a:txBody>
                  <a:tcPr marL="38040" marR="380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20000"/>
                        </a:lnSpc>
                        <a:spcBef>
                          <a:spcPts val="0"/>
                        </a:spcBef>
                        <a:spcAft>
                          <a:spcPts val="0"/>
                        </a:spcAft>
                        <a:tabLst>
                          <a:tab pos="2876550" algn="ctr"/>
                        </a:tabLst>
                      </a:pPr>
                      <a:r>
                        <a:rPr lang="en-US" sz="1100">
                          <a:effectLst/>
                          <a:latin typeface="Times New Roman" panose="02020603050405020304" pitchFamily="18" charset="0"/>
                          <a:ea typeface="Calibri" panose="020F0502020204030204" pitchFamily="34" charset="0"/>
                        </a:rPr>
                        <a:t> </a:t>
                      </a:r>
                      <a:r>
                        <a:rPr lang="en-US" sz="1100" b="1">
                          <a:effectLst/>
                          <a:latin typeface="Times New Roman" panose="02020603050405020304" pitchFamily="18" charset="0"/>
                          <a:ea typeface="Calibri" panose="020F0502020204030204" pitchFamily="34" charset="0"/>
                        </a:rPr>
                        <a:t>Di truyền</a:t>
                      </a:r>
                      <a:endParaRPr lang="en-US" sz="1200">
                        <a:effectLst/>
                        <a:latin typeface="Times New Roman" panose="02020603050405020304" pitchFamily="18" charset="0"/>
                        <a:ea typeface="Calibri" panose="020F0502020204030204" pitchFamily="34" charset="0"/>
                      </a:endParaRPr>
                    </a:p>
                  </a:txBody>
                  <a:tcPr marL="38040" marR="3804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805472499"/>
                  </a:ext>
                </a:extLst>
              </a:tr>
              <a:tr h="177464">
                <a:tc vMerge="1">
                  <a:txBody>
                    <a:bodyPr/>
                    <a:lstStyle/>
                    <a:p>
                      <a:endParaRPr lang="en-US"/>
                    </a:p>
                  </a:txBody>
                  <a:tcPr/>
                </a:tc>
                <a:tc vMerge="1">
                  <a:txBody>
                    <a:bodyPr/>
                    <a:lstStyle/>
                    <a:p>
                      <a:endParaRPr lang="en-US"/>
                    </a:p>
                  </a:txBody>
                  <a:tcPr/>
                </a:tc>
                <a:tc>
                  <a:txBody>
                    <a:bodyPr/>
                    <a:lstStyle/>
                    <a:p>
                      <a:pPr marL="0" marR="0" algn="l">
                        <a:lnSpc>
                          <a:spcPct val="120000"/>
                        </a:lnSpc>
                        <a:spcBef>
                          <a:spcPts val="0"/>
                        </a:spcBef>
                        <a:spcAft>
                          <a:spcPts val="0"/>
                        </a:spcAft>
                        <a:tabLst>
                          <a:tab pos="2876550" algn="ctr"/>
                        </a:tabLst>
                      </a:pPr>
                      <a:r>
                        <a:rPr lang="en-US" sz="1100">
                          <a:effectLst/>
                          <a:latin typeface="Times New Roman" panose="02020603050405020304" pitchFamily="18" charset="0"/>
                          <a:ea typeface="Calibri" panose="020F0502020204030204" pitchFamily="34" charset="0"/>
                        </a:rPr>
                        <a:t>    Giảm yếu tố VIII , IX , hoặc XI</a:t>
                      </a:r>
                      <a:endParaRPr lang="en-US" sz="1200">
                        <a:effectLst/>
                        <a:latin typeface="Times New Roman" panose="02020603050405020304" pitchFamily="18" charset="0"/>
                        <a:ea typeface="Calibri" panose="020F0502020204030204" pitchFamily="34" charset="0"/>
                      </a:endParaRPr>
                    </a:p>
                  </a:txBody>
                  <a:tcPr marL="38040" marR="3804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2111543970"/>
                  </a:ext>
                </a:extLst>
              </a:tr>
              <a:tr h="177464">
                <a:tc vMerge="1">
                  <a:txBody>
                    <a:bodyPr/>
                    <a:lstStyle/>
                    <a:p>
                      <a:endParaRPr lang="en-US"/>
                    </a:p>
                  </a:txBody>
                  <a:tcPr/>
                </a:tc>
                <a:tc vMerge="1">
                  <a:txBody>
                    <a:bodyPr/>
                    <a:lstStyle/>
                    <a:p>
                      <a:endParaRPr lang="en-US"/>
                    </a:p>
                  </a:txBody>
                  <a:tcPr/>
                </a:tc>
                <a:tc>
                  <a:txBody>
                    <a:bodyPr/>
                    <a:lstStyle/>
                    <a:p>
                      <a:pPr marL="0" marR="0" algn="l">
                        <a:lnSpc>
                          <a:spcPct val="120000"/>
                        </a:lnSpc>
                        <a:spcBef>
                          <a:spcPts val="0"/>
                        </a:spcBef>
                        <a:spcAft>
                          <a:spcPts val="0"/>
                        </a:spcAft>
                        <a:tabLst>
                          <a:tab pos="2876550" algn="ctr"/>
                        </a:tabLst>
                      </a:pPr>
                      <a:r>
                        <a:rPr lang="en-US" sz="1100">
                          <a:effectLst/>
                          <a:latin typeface="Times New Roman" panose="02020603050405020304" pitchFamily="18" charset="0"/>
                          <a:ea typeface="Calibri" panose="020F0502020204030204" pitchFamily="34" charset="0"/>
                        </a:rPr>
                        <a:t>    Giảm yếu tố XII </a:t>
                      </a:r>
                      <a:endParaRPr lang="en-US" sz="1200">
                        <a:effectLst/>
                        <a:latin typeface="Times New Roman" panose="02020603050405020304" pitchFamily="18" charset="0"/>
                        <a:ea typeface="Calibri" panose="020F0502020204030204" pitchFamily="34" charset="0"/>
                      </a:endParaRPr>
                    </a:p>
                  </a:txBody>
                  <a:tcPr marL="38040" marR="3804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808330328"/>
                  </a:ext>
                </a:extLst>
              </a:tr>
              <a:tr h="177464">
                <a:tc vMerge="1">
                  <a:txBody>
                    <a:bodyPr/>
                    <a:lstStyle/>
                    <a:p>
                      <a:endParaRPr lang="en-US"/>
                    </a:p>
                  </a:txBody>
                  <a:tcPr/>
                </a:tc>
                <a:tc vMerge="1">
                  <a:txBody>
                    <a:bodyPr/>
                    <a:lstStyle/>
                    <a:p>
                      <a:endParaRPr lang="en-US"/>
                    </a:p>
                  </a:txBody>
                  <a:tcPr/>
                </a:tc>
                <a:tc>
                  <a:txBody>
                    <a:bodyPr/>
                    <a:lstStyle/>
                    <a:p>
                      <a:pPr marL="0" marR="0" algn="l">
                        <a:lnSpc>
                          <a:spcPct val="120000"/>
                        </a:lnSpc>
                        <a:spcBef>
                          <a:spcPts val="0"/>
                        </a:spcBef>
                        <a:spcAft>
                          <a:spcPts val="0"/>
                        </a:spcAft>
                        <a:tabLst>
                          <a:tab pos="2876550" algn="ctr"/>
                        </a:tabLst>
                      </a:pPr>
                      <a:r>
                        <a:rPr lang="en-US" sz="1100">
                          <a:effectLst/>
                          <a:latin typeface="Times New Roman" panose="02020603050405020304" pitchFamily="18" charset="0"/>
                          <a:ea typeface="Calibri" panose="020F0502020204030204" pitchFamily="34" charset="0"/>
                        </a:rPr>
                        <a:t>    Bệnh von Willebrand</a:t>
                      </a:r>
                      <a:endParaRPr lang="en-US" sz="1200">
                        <a:effectLst/>
                        <a:latin typeface="Times New Roman" panose="02020603050405020304" pitchFamily="18" charset="0"/>
                        <a:ea typeface="Calibri" panose="020F0502020204030204" pitchFamily="34" charset="0"/>
                      </a:endParaRPr>
                    </a:p>
                  </a:txBody>
                  <a:tcPr marL="38040" marR="3804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59325697"/>
                  </a:ext>
                </a:extLst>
              </a:tr>
              <a:tr h="177464">
                <a:tc vMerge="1">
                  <a:txBody>
                    <a:bodyPr/>
                    <a:lstStyle/>
                    <a:p>
                      <a:endParaRPr lang="en-US"/>
                    </a:p>
                  </a:txBody>
                  <a:tcPr/>
                </a:tc>
                <a:tc vMerge="1">
                  <a:txBody>
                    <a:bodyPr/>
                    <a:lstStyle/>
                    <a:p>
                      <a:endParaRPr lang="en-US"/>
                    </a:p>
                  </a:txBody>
                  <a:tcPr/>
                </a:tc>
                <a:tc>
                  <a:txBody>
                    <a:bodyPr/>
                    <a:lstStyle/>
                    <a:p>
                      <a:pPr marL="0" marR="0" algn="l">
                        <a:lnSpc>
                          <a:spcPct val="120000"/>
                        </a:lnSpc>
                        <a:spcBef>
                          <a:spcPts val="0"/>
                        </a:spcBef>
                        <a:spcAft>
                          <a:spcPts val="0"/>
                        </a:spcAft>
                        <a:tabLst>
                          <a:tab pos="2876550" algn="ctr"/>
                        </a:tabLst>
                      </a:pPr>
                      <a:r>
                        <a:rPr lang="en-US" sz="1100">
                          <a:effectLst/>
                          <a:latin typeface="Times New Roman" panose="02020603050405020304" pitchFamily="18" charset="0"/>
                          <a:ea typeface="Calibri" panose="020F0502020204030204" pitchFamily="34" charset="0"/>
                        </a:rPr>
                        <a:t> </a:t>
                      </a:r>
                      <a:r>
                        <a:rPr lang="en-US" sz="1100" b="1">
                          <a:effectLst/>
                          <a:latin typeface="Times New Roman" panose="02020603050405020304" pitchFamily="18" charset="0"/>
                          <a:ea typeface="Calibri" panose="020F0502020204030204" pitchFamily="34" charset="0"/>
                        </a:rPr>
                        <a:t>Mắc phải  </a:t>
                      </a:r>
                      <a:endParaRPr lang="en-US" sz="1200">
                        <a:effectLst/>
                        <a:latin typeface="Times New Roman" panose="02020603050405020304" pitchFamily="18" charset="0"/>
                        <a:ea typeface="Calibri" panose="020F0502020204030204" pitchFamily="34" charset="0"/>
                      </a:endParaRPr>
                    </a:p>
                  </a:txBody>
                  <a:tcPr marL="38040" marR="3804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2048320629"/>
                  </a:ext>
                </a:extLst>
              </a:tr>
              <a:tr h="177464">
                <a:tc vMerge="1">
                  <a:txBody>
                    <a:bodyPr/>
                    <a:lstStyle/>
                    <a:p>
                      <a:endParaRPr lang="en-US"/>
                    </a:p>
                  </a:txBody>
                  <a:tcPr/>
                </a:tc>
                <a:tc vMerge="1">
                  <a:txBody>
                    <a:bodyPr/>
                    <a:lstStyle/>
                    <a:p>
                      <a:endParaRPr lang="en-US"/>
                    </a:p>
                  </a:txBody>
                  <a:tcPr/>
                </a:tc>
                <a:tc>
                  <a:txBody>
                    <a:bodyPr/>
                    <a:lstStyle/>
                    <a:p>
                      <a:pPr marL="0" marR="0" algn="l">
                        <a:lnSpc>
                          <a:spcPct val="120000"/>
                        </a:lnSpc>
                        <a:spcBef>
                          <a:spcPts val="0"/>
                        </a:spcBef>
                        <a:spcAft>
                          <a:spcPts val="0"/>
                        </a:spcAft>
                        <a:tabLst>
                          <a:tab pos="2876550" algn="ctr"/>
                        </a:tabLst>
                      </a:pPr>
                      <a:r>
                        <a:rPr lang="en-US" sz="1100">
                          <a:effectLst/>
                          <a:latin typeface="Times New Roman" panose="02020603050405020304" pitchFamily="18" charset="0"/>
                          <a:ea typeface="Calibri" panose="020F0502020204030204" pitchFamily="34" charset="0"/>
                        </a:rPr>
                        <a:t>    Sử dụng heparin</a:t>
                      </a:r>
                      <a:endParaRPr lang="en-US" sz="1200">
                        <a:effectLst/>
                        <a:latin typeface="Times New Roman" panose="02020603050405020304" pitchFamily="18" charset="0"/>
                        <a:ea typeface="Calibri" panose="020F0502020204030204" pitchFamily="34" charset="0"/>
                      </a:endParaRPr>
                    </a:p>
                  </a:txBody>
                  <a:tcPr marL="38040" marR="3804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1968663958"/>
                  </a:ext>
                </a:extLst>
              </a:tr>
              <a:tr h="177464">
                <a:tc vMerge="1">
                  <a:txBody>
                    <a:bodyPr/>
                    <a:lstStyle/>
                    <a:p>
                      <a:endParaRPr lang="en-US"/>
                    </a:p>
                  </a:txBody>
                  <a:tcPr/>
                </a:tc>
                <a:tc vMerge="1">
                  <a:txBody>
                    <a:bodyPr/>
                    <a:lstStyle/>
                    <a:p>
                      <a:endParaRPr lang="en-US"/>
                    </a:p>
                  </a:txBody>
                  <a:tcPr/>
                </a:tc>
                <a:tc>
                  <a:txBody>
                    <a:bodyPr/>
                    <a:lstStyle/>
                    <a:p>
                      <a:pPr marL="0" marR="0" algn="l">
                        <a:lnSpc>
                          <a:spcPct val="120000"/>
                        </a:lnSpc>
                        <a:spcBef>
                          <a:spcPts val="0"/>
                        </a:spcBef>
                        <a:spcAft>
                          <a:spcPts val="0"/>
                        </a:spcAft>
                        <a:tabLst>
                          <a:tab pos="2876550" algn="ctr"/>
                        </a:tabLst>
                      </a:pPr>
                      <a:r>
                        <a:rPr lang="en-US" sz="1100">
                          <a:effectLst/>
                          <a:latin typeface="Times New Roman" panose="02020603050405020304" pitchFamily="18" charset="0"/>
                          <a:ea typeface="Calibri" panose="020F0502020204030204" pitchFamily="34" charset="0"/>
                        </a:rPr>
                        <a:t>    Ức chế yếu tố VIII, IX, XI , hoặc XII</a:t>
                      </a:r>
                      <a:endParaRPr lang="en-US" sz="1200">
                        <a:effectLst/>
                        <a:latin typeface="Times New Roman" panose="02020603050405020304" pitchFamily="18" charset="0"/>
                        <a:ea typeface="Calibri" panose="020F0502020204030204" pitchFamily="34" charset="0"/>
                      </a:endParaRPr>
                    </a:p>
                  </a:txBody>
                  <a:tcPr marL="38040" marR="3804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2491071712"/>
                  </a:ext>
                </a:extLst>
              </a:tr>
              <a:tr h="177464">
                <a:tc vMerge="1">
                  <a:txBody>
                    <a:bodyPr/>
                    <a:lstStyle/>
                    <a:p>
                      <a:endParaRPr lang="en-US"/>
                    </a:p>
                  </a:txBody>
                  <a:tcPr/>
                </a:tc>
                <a:tc vMerge="1">
                  <a:txBody>
                    <a:bodyPr/>
                    <a:lstStyle/>
                    <a:p>
                      <a:endParaRPr lang="en-US"/>
                    </a:p>
                  </a:txBody>
                  <a:tcPr/>
                </a:tc>
                <a:tc>
                  <a:txBody>
                    <a:bodyPr/>
                    <a:lstStyle/>
                    <a:p>
                      <a:pPr marL="0" marR="0" algn="l">
                        <a:lnSpc>
                          <a:spcPct val="120000"/>
                        </a:lnSpc>
                        <a:spcBef>
                          <a:spcPts val="0"/>
                        </a:spcBef>
                        <a:spcAft>
                          <a:spcPts val="0"/>
                        </a:spcAft>
                        <a:tabLst>
                          <a:tab pos="2876550" algn="ctr"/>
                        </a:tabLst>
                      </a:pPr>
                      <a:r>
                        <a:rPr lang="en-US" sz="1100">
                          <a:effectLst/>
                          <a:latin typeface="Times New Roman" panose="02020603050405020304" pitchFamily="18" charset="0"/>
                          <a:ea typeface="Calibri" panose="020F0502020204030204" pitchFamily="34" charset="0"/>
                        </a:rPr>
                        <a:t>    Bệnh von Willebrand mắc phải</a:t>
                      </a:r>
                      <a:endParaRPr lang="en-US" sz="1200">
                        <a:effectLst/>
                        <a:latin typeface="Times New Roman" panose="02020603050405020304" pitchFamily="18" charset="0"/>
                        <a:ea typeface="Calibri" panose="020F0502020204030204" pitchFamily="34" charset="0"/>
                      </a:endParaRPr>
                    </a:p>
                  </a:txBody>
                  <a:tcPr marL="38040" marR="3804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194800517"/>
                  </a:ext>
                </a:extLst>
              </a:tr>
              <a:tr h="177464">
                <a:tc vMerge="1">
                  <a:txBody>
                    <a:bodyPr/>
                    <a:lstStyle/>
                    <a:p>
                      <a:endParaRPr lang="en-US"/>
                    </a:p>
                  </a:txBody>
                  <a:tcPr/>
                </a:tc>
                <a:tc vMerge="1">
                  <a:txBody>
                    <a:bodyPr/>
                    <a:lstStyle/>
                    <a:p>
                      <a:endParaRPr lang="en-US"/>
                    </a:p>
                  </a:txBody>
                  <a:tcPr/>
                </a:tc>
                <a:tc>
                  <a:txBody>
                    <a:bodyPr/>
                    <a:lstStyle/>
                    <a:p>
                      <a:pPr marL="0" marR="0" algn="l">
                        <a:lnSpc>
                          <a:spcPct val="120000"/>
                        </a:lnSpc>
                        <a:spcBef>
                          <a:spcPts val="0"/>
                        </a:spcBef>
                        <a:spcAft>
                          <a:spcPts val="0"/>
                        </a:spcAft>
                        <a:tabLst>
                          <a:tab pos="2876550" algn="ctr"/>
                        </a:tabLst>
                      </a:pPr>
                      <a:r>
                        <a:rPr lang="en-US" sz="1100">
                          <a:effectLst/>
                          <a:latin typeface="Times New Roman" panose="02020603050405020304" pitchFamily="18" charset="0"/>
                          <a:ea typeface="Calibri" panose="020F0502020204030204" pitchFamily="34" charset="0"/>
                        </a:rPr>
                        <a:t>    Kháng đông Lupus</a:t>
                      </a:r>
                      <a:endParaRPr lang="en-US" sz="1200">
                        <a:effectLst/>
                        <a:latin typeface="Times New Roman" panose="02020603050405020304" pitchFamily="18" charset="0"/>
                        <a:ea typeface="Calibri" panose="020F0502020204030204" pitchFamily="34" charset="0"/>
                      </a:endParaRPr>
                    </a:p>
                  </a:txBody>
                  <a:tcPr marL="38040" marR="3804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51267349"/>
                  </a:ext>
                </a:extLst>
              </a:tr>
              <a:tr h="177464">
                <a:tc rowSpan="10">
                  <a:txBody>
                    <a:bodyPr/>
                    <a:lstStyle/>
                    <a:p>
                      <a:pPr marL="0" marR="0" algn="ctr">
                        <a:lnSpc>
                          <a:spcPct val="120000"/>
                        </a:lnSpc>
                        <a:spcBef>
                          <a:spcPts val="0"/>
                        </a:spcBef>
                        <a:spcAft>
                          <a:spcPts val="0"/>
                        </a:spcAft>
                        <a:tabLst>
                          <a:tab pos="2876550" algn="ctr"/>
                        </a:tabLst>
                      </a:pPr>
                      <a:r>
                        <a:rPr lang="en-US" sz="1100">
                          <a:effectLst/>
                          <a:latin typeface="Times New Roman" panose="02020603050405020304" pitchFamily="18" charset="0"/>
                          <a:ea typeface="Calibri" panose="020F0502020204030204" pitchFamily="34" charset="0"/>
                        </a:rPr>
                        <a:t>Kéo dài</a:t>
                      </a:r>
                      <a:endParaRPr lang="en-US" sz="1200">
                        <a:effectLst/>
                        <a:latin typeface="Times New Roman" panose="02020603050405020304" pitchFamily="18" charset="0"/>
                        <a:ea typeface="Calibri" panose="020F0502020204030204" pitchFamily="34" charset="0"/>
                      </a:endParaRPr>
                    </a:p>
                  </a:txBody>
                  <a:tcPr marL="38040" marR="380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10">
                  <a:txBody>
                    <a:bodyPr/>
                    <a:lstStyle/>
                    <a:p>
                      <a:pPr marL="0" marR="0" algn="ctr">
                        <a:lnSpc>
                          <a:spcPct val="120000"/>
                        </a:lnSpc>
                        <a:spcBef>
                          <a:spcPts val="0"/>
                        </a:spcBef>
                        <a:spcAft>
                          <a:spcPts val="0"/>
                        </a:spcAft>
                        <a:tabLst>
                          <a:tab pos="2876550" algn="ctr"/>
                        </a:tabLst>
                      </a:pPr>
                      <a:r>
                        <a:rPr lang="en-US" sz="1100">
                          <a:effectLst/>
                          <a:latin typeface="Times New Roman" panose="02020603050405020304" pitchFamily="18" charset="0"/>
                          <a:ea typeface="Calibri" panose="020F0502020204030204" pitchFamily="34" charset="0"/>
                        </a:rPr>
                        <a:t>Kéo dài</a:t>
                      </a:r>
                      <a:endParaRPr lang="en-US" sz="1200">
                        <a:effectLst/>
                        <a:latin typeface="Times New Roman" panose="02020603050405020304" pitchFamily="18" charset="0"/>
                        <a:ea typeface="Calibri" panose="020F0502020204030204" pitchFamily="34" charset="0"/>
                      </a:endParaRPr>
                    </a:p>
                  </a:txBody>
                  <a:tcPr marL="38040" marR="380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20000"/>
                        </a:lnSpc>
                        <a:spcBef>
                          <a:spcPts val="0"/>
                        </a:spcBef>
                        <a:spcAft>
                          <a:spcPts val="0"/>
                        </a:spcAft>
                        <a:tabLst>
                          <a:tab pos="2876550" algn="ctr"/>
                        </a:tabLst>
                      </a:pPr>
                      <a:r>
                        <a:rPr lang="en-US" sz="1100">
                          <a:effectLst/>
                          <a:latin typeface="Times New Roman" panose="02020603050405020304" pitchFamily="18" charset="0"/>
                          <a:ea typeface="Calibri" panose="020F0502020204030204" pitchFamily="34" charset="0"/>
                        </a:rPr>
                        <a:t> </a:t>
                      </a:r>
                      <a:r>
                        <a:rPr lang="en-US" sz="1100" b="1">
                          <a:effectLst/>
                          <a:latin typeface="Times New Roman" panose="02020603050405020304" pitchFamily="18" charset="0"/>
                          <a:ea typeface="Calibri" panose="020F0502020204030204" pitchFamily="34" charset="0"/>
                        </a:rPr>
                        <a:t>Di truyền</a:t>
                      </a:r>
                      <a:endParaRPr lang="en-US" sz="1200">
                        <a:effectLst/>
                        <a:latin typeface="Times New Roman" panose="02020603050405020304" pitchFamily="18" charset="0"/>
                        <a:ea typeface="Calibri" panose="020F0502020204030204" pitchFamily="34" charset="0"/>
                      </a:endParaRPr>
                    </a:p>
                  </a:txBody>
                  <a:tcPr marL="38040" marR="3804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607304971"/>
                  </a:ext>
                </a:extLst>
              </a:tr>
              <a:tr h="371911">
                <a:tc vMerge="1">
                  <a:txBody>
                    <a:bodyPr/>
                    <a:lstStyle/>
                    <a:p>
                      <a:endParaRPr lang="en-US"/>
                    </a:p>
                  </a:txBody>
                  <a:tcPr/>
                </a:tc>
                <a:tc vMerge="1">
                  <a:txBody>
                    <a:bodyPr/>
                    <a:lstStyle/>
                    <a:p>
                      <a:endParaRPr lang="en-US"/>
                    </a:p>
                  </a:txBody>
                  <a:tcPr/>
                </a:tc>
                <a:tc>
                  <a:txBody>
                    <a:bodyPr/>
                    <a:lstStyle/>
                    <a:p>
                      <a:pPr marL="0" marR="0" algn="l">
                        <a:lnSpc>
                          <a:spcPct val="120000"/>
                        </a:lnSpc>
                        <a:spcBef>
                          <a:spcPts val="0"/>
                        </a:spcBef>
                        <a:spcAft>
                          <a:spcPts val="0"/>
                        </a:spcAft>
                        <a:tabLst>
                          <a:tab pos="2876550" algn="ctr"/>
                        </a:tabLst>
                      </a:pPr>
                      <a:r>
                        <a:rPr lang="en-US" sz="1100">
                          <a:effectLst/>
                          <a:latin typeface="Times New Roman" panose="02020603050405020304" pitchFamily="18" charset="0"/>
                          <a:ea typeface="Calibri" panose="020F0502020204030204" pitchFamily="34" charset="0"/>
                        </a:rPr>
                        <a:t>    Giảm prothrombin, fibrinogen. Hoặc yếu tố V, X</a:t>
                      </a:r>
                      <a:endParaRPr lang="en-US" sz="1200">
                        <a:effectLst/>
                        <a:latin typeface="Times New Roman" panose="02020603050405020304" pitchFamily="18" charset="0"/>
                        <a:ea typeface="Calibri" panose="020F0502020204030204" pitchFamily="34" charset="0"/>
                      </a:endParaRPr>
                    </a:p>
                  </a:txBody>
                  <a:tcPr marL="38040" marR="3804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79505106"/>
                  </a:ext>
                </a:extLst>
              </a:tr>
              <a:tr h="177464">
                <a:tc vMerge="1">
                  <a:txBody>
                    <a:bodyPr/>
                    <a:lstStyle/>
                    <a:p>
                      <a:endParaRPr lang="en-US"/>
                    </a:p>
                  </a:txBody>
                  <a:tcPr/>
                </a:tc>
                <a:tc vMerge="1">
                  <a:txBody>
                    <a:bodyPr/>
                    <a:lstStyle/>
                    <a:p>
                      <a:endParaRPr lang="en-US"/>
                    </a:p>
                  </a:txBody>
                  <a:tcPr/>
                </a:tc>
                <a:tc>
                  <a:txBody>
                    <a:bodyPr/>
                    <a:lstStyle/>
                    <a:p>
                      <a:pPr marL="0" marR="0" algn="l">
                        <a:lnSpc>
                          <a:spcPct val="120000"/>
                        </a:lnSpc>
                        <a:spcBef>
                          <a:spcPts val="0"/>
                        </a:spcBef>
                        <a:spcAft>
                          <a:spcPts val="0"/>
                        </a:spcAft>
                        <a:tabLst>
                          <a:tab pos="2876550" algn="ctr"/>
                        </a:tabLst>
                      </a:pPr>
                      <a:r>
                        <a:rPr lang="en-US" sz="1100">
                          <a:effectLst/>
                          <a:latin typeface="Times New Roman" panose="02020603050405020304" pitchFamily="18" charset="0"/>
                          <a:ea typeface="Calibri" panose="020F0502020204030204" pitchFamily="34" charset="0"/>
                        </a:rPr>
                        <a:t> </a:t>
                      </a:r>
                      <a:r>
                        <a:rPr lang="en-US" sz="1100" b="1">
                          <a:effectLst/>
                          <a:latin typeface="Times New Roman" panose="02020603050405020304" pitchFamily="18" charset="0"/>
                          <a:ea typeface="Calibri" panose="020F0502020204030204" pitchFamily="34" charset="0"/>
                        </a:rPr>
                        <a:t>Mắc phải</a:t>
                      </a:r>
                      <a:endParaRPr lang="en-US" sz="1200">
                        <a:effectLst/>
                        <a:latin typeface="Times New Roman" panose="02020603050405020304" pitchFamily="18" charset="0"/>
                        <a:ea typeface="Calibri" panose="020F0502020204030204" pitchFamily="34" charset="0"/>
                      </a:endParaRPr>
                    </a:p>
                  </a:txBody>
                  <a:tcPr marL="38040" marR="3804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4261648913"/>
                  </a:ext>
                </a:extLst>
              </a:tr>
              <a:tr h="177464">
                <a:tc vMerge="1">
                  <a:txBody>
                    <a:bodyPr/>
                    <a:lstStyle/>
                    <a:p>
                      <a:endParaRPr lang="en-US"/>
                    </a:p>
                  </a:txBody>
                  <a:tcPr/>
                </a:tc>
                <a:tc vMerge="1">
                  <a:txBody>
                    <a:bodyPr/>
                    <a:lstStyle/>
                    <a:p>
                      <a:endParaRPr lang="en-US"/>
                    </a:p>
                  </a:txBody>
                  <a:tcPr/>
                </a:tc>
                <a:tc>
                  <a:txBody>
                    <a:bodyPr/>
                    <a:lstStyle/>
                    <a:p>
                      <a:pPr marL="0" marR="0" algn="l">
                        <a:lnSpc>
                          <a:spcPct val="120000"/>
                        </a:lnSpc>
                        <a:spcBef>
                          <a:spcPts val="0"/>
                        </a:spcBef>
                        <a:spcAft>
                          <a:spcPts val="0"/>
                        </a:spcAft>
                        <a:tabLst>
                          <a:tab pos="2876550" algn="ctr"/>
                        </a:tabLst>
                      </a:pPr>
                      <a:r>
                        <a:rPr lang="en-US" sz="1100">
                          <a:effectLst/>
                          <a:latin typeface="Times New Roman" panose="02020603050405020304" pitchFamily="18" charset="0"/>
                          <a:ea typeface="Calibri" panose="020F0502020204030204" pitchFamily="34" charset="0"/>
                        </a:rPr>
                        <a:t>    Bệnh gan</a:t>
                      </a:r>
                      <a:endParaRPr lang="en-US" sz="1200">
                        <a:effectLst/>
                        <a:latin typeface="Times New Roman" panose="02020603050405020304" pitchFamily="18" charset="0"/>
                        <a:ea typeface="Calibri" panose="020F0502020204030204" pitchFamily="34" charset="0"/>
                      </a:endParaRPr>
                    </a:p>
                  </a:txBody>
                  <a:tcPr marL="38040" marR="3804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385609932"/>
                  </a:ext>
                </a:extLst>
              </a:tr>
              <a:tr h="177464">
                <a:tc vMerge="1">
                  <a:txBody>
                    <a:bodyPr/>
                    <a:lstStyle/>
                    <a:p>
                      <a:endParaRPr lang="en-US"/>
                    </a:p>
                  </a:txBody>
                  <a:tcPr/>
                </a:tc>
                <a:tc vMerge="1">
                  <a:txBody>
                    <a:bodyPr/>
                    <a:lstStyle/>
                    <a:p>
                      <a:endParaRPr lang="en-US"/>
                    </a:p>
                  </a:txBody>
                  <a:tcPr/>
                </a:tc>
                <a:tc>
                  <a:txBody>
                    <a:bodyPr/>
                    <a:lstStyle/>
                    <a:p>
                      <a:pPr marL="0" marR="0" algn="l">
                        <a:lnSpc>
                          <a:spcPct val="120000"/>
                        </a:lnSpc>
                        <a:spcBef>
                          <a:spcPts val="0"/>
                        </a:spcBef>
                        <a:spcAft>
                          <a:spcPts val="0"/>
                        </a:spcAft>
                        <a:tabLst>
                          <a:tab pos="2876550" algn="ctr"/>
                        </a:tabLst>
                      </a:pPr>
                      <a:r>
                        <a:rPr lang="en-US" sz="1100">
                          <a:effectLst/>
                          <a:latin typeface="Times New Roman" panose="02020603050405020304" pitchFamily="18" charset="0"/>
                          <a:ea typeface="Calibri" panose="020F0502020204030204" pitchFamily="34" charset="0"/>
                        </a:rPr>
                        <a:t>    DIC (đông máu nội mạch lan tỏa)</a:t>
                      </a:r>
                      <a:endParaRPr lang="en-US" sz="1200">
                        <a:effectLst/>
                        <a:latin typeface="Times New Roman" panose="02020603050405020304" pitchFamily="18" charset="0"/>
                        <a:ea typeface="Calibri" panose="020F0502020204030204" pitchFamily="34" charset="0"/>
                      </a:endParaRPr>
                    </a:p>
                  </a:txBody>
                  <a:tcPr marL="38040" marR="3804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2100929989"/>
                  </a:ext>
                </a:extLst>
              </a:tr>
              <a:tr h="177464">
                <a:tc vMerge="1">
                  <a:txBody>
                    <a:bodyPr/>
                    <a:lstStyle/>
                    <a:p>
                      <a:endParaRPr lang="en-US"/>
                    </a:p>
                  </a:txBody>
                  <a:tcPr/>
                </a:tc>
                <a:tc vMerge="1">
                  <a:txBody>
                    <a:bodyPr/>
                    <a:lstStyle/>
                    <a:p>
                      <a:endParaRPr lang="en-US"/>
                    </a:p>
                  </a:txBody>
                  <a:tcPr/>
                </a:tc>
                <a:tc>
                  <a:txBody>
                    <a:bodyPr/>
                    <a:lstStyle/>
                    <a:p>
                      <a:pPr marL="0" marR="0" algn="l">
                        <a:lnSpc>
                          <a:spcPct val="120000"/>
                        </a:lnSpc>
                        <a:spcBef>
                          <a:spcPts val="0"/>
                        </a:spcBef>
                        <a:spcAft>
                          <a:spcPts val="0"/>
                        </a:spcAft>
                        <a:tabLst>
                          <a:tab pos="2876550" algn="ctr"/>
                        </a:tabLst>
                      </a:pPr>
                      <a:r>
                        <a:rPr lang="en-US" sz="1100">
                          <a:effectLst/>
                          <a:latin typeface="Times New Roman" panose="02020603050405020304" pitchFamily="18" charset="0"/>
                          <a:ea typeface="Calibri" panose="020F0502020204030204" pitchFamily="34" charset="0"/>
                        </a:rPr>
                        <a:t>    Quá liều kháng đông</a:t>
                      </a:r>
                      <a:endParaRPr lang="en-US" sz="1200">
                        <a:effectLst/>
                        <a:latin typeface="Times New Roman" panose="02020603050405020304" pitchFamily="18" charset="0"/>
                        <a:ea typeface="Calibri" panose="020F0502020204030204" pitchFamily="34" charset="0"/>
                      </a:endParaRPr>
                    </a:p>
                  </a:txBody>
                  <a:tcPr marL="38040" marR="3804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3960111945"/>
                  </a:ext>
                </a:extLst>
              </a:tr>
              <a:tr h="177464">
                <a:tc vMerge="1">
                  <a:txBody>
                    <a:bodyPr/>
                    <a:lstStyle/>
                    <a:p>
                      <a:endParaRPr lang="en-US"/>
                    </a:p>
                  </a:txBody>
                  <a:tcPr/>
                </a:tc>
                <a:tc vMerge="1">
                  <a:txBody>
                    <a:bodyPr/>
                    <a:lstStyle/>
                    <a:p>
                      <a:endParaRPr lang="en-US"/>
                    </a:p>
                  </a:txBody>
                  <a:tcPr/>
                </a:tc>
                <a:tc>
                  <a:txBody>
                    <a:bodyPr/>
                    <a:lstStyle/>
                    <a:p>
                      <a:pPr marL="0" marR="0" algn="l">
                        <a:lnSpc>
                          <a:spcPct val="120000"/>
                        </a:lnSpc>
                        <a:spcBef>
                          <a:spcPts val="0"/>
                        </a:spcBef>
                        <a:spcAft>
                          <a:spcPts val="0"/>
                        </a:spcAft>
                        <a:tabLst>
                          <a:tab pos="2876550" algn="ctr"/>
                        </a:tabLst>
                      </a:pPr>
                      <a:r>
                        <a:rPr lang="en-US" sz="1100">
                          <a:effectLst/>
                          <a:latin typeface="Times New Roman" panose="02020603050405020304" pitchFamily="18" charset="0"/>
                          <a:ea typeface="Calibri" panose="020F0502020204030204" pitchFamily="34" charset="0"/>
                        </a:rPr>
                        <a:t>    Giảm nặng vitamin K</a:t>
                      </a:r>
                      <a:endParaRPr lang="en-US" sz="1200">
                        <a:effectLst/>
                        <a:latin typeface="Times New Roman" panose="02020603050405020304" pitchFamily="18" charset="0"/>
                        <a:ea typeface="Calibri" panose="020F0502020204030204" pitchFamily="34" charset="0"/>
                      </a:endParaRPr>
                    </a:p>
                  </a:txBody>
                  <a:tcPr marL="38040" marR="3804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1566881641"/>
                  </a:ext>
                </a:extLst>
              </a:tr>
              <a:tr h="177464">
                <a:tc vMerge="1">
                  <a:txBody>
                    <a:bodyPr/>
                    <a:lstStyle/>
                    <a:p>
                      <a:endParaRPr lang="en-US"/>
                    </a:p>
                  </a:txBody>
                  <a:tcPr/>
                </a:tc>
                <a:tc vMerge="1">
                  <a:txBody>
                    <a:bodyPr/>
                    <a:lstStyle/>
                    <a:p>
                      <a:endParaRPr lang="en-US"/>
                    </a:p>
                  </a:txBody>
                  <a:tcPr/>
                </a:tc>
                <a:tc>
                  <a:txBody>
                    <a:bodyPr/>
                    <a:lstStyle/>
                    <a:p>
                      <a:pPr marL="0" marR="0" algn="l">
                        <a:lnSpc>
                          <a:spcPct val="120000"/>
                        </a:lnSpc>
                        <a:spcBef>
                          <a:spcPts val="0"/>
                        </a:spcBef>
                        <a:spcAft>
                          <a:spcPts val="0"/>
                        </a:spcAft>
                        <a:tabLst>
                          <a:tab pos="2876550" algn="ctr"/>
                        </a:tabLst>
                      </a:pPr>
                      <a:r>
                        <a:rPr lang="en-US" sz="1100">
                          <a:effectLst/>
                          <a:latin typeface="Times New Roman" panose="02020603050405020304" pitchFamily="18" charset="0"/>
                          <a:ea typeface="Calibri" panose="020F0502020204030204" pitchFamily="34" charset="0"/>
                        </a:rPr>
                        <a:t>    Dùng kết hợp heparin và warfarin</a:t>
                      </a:r>
                      <a:endParaRPr lang="en-US" sz="1200">
                        <a:effectLst/>
                        <a:latin typeface="Times New Roman" panose="02020603050405020304" pitchFamily="18" charset="0"/>
                        <a:ea typeface="Calibri" panose="020F0502020204030204" pitchFamily="34" charset="0"/>
                      </a:endParaRPr>
                    </a:p>
                  </a:txBody>
                  <a:tcPr marL="38040" marR="3804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2402844453"/>
                  </a:ext>
                </a:extLst>
              </a:tr>
              <a:tr h="371911">
                <a:tc vMerge="1">
                  <a:txBody>
                    <a:bodyPr/>
                    <a:lstStyle/>
                    <a:p>
                      <a:endParaRPr lang="en-US"/>
                    </a:p>
                  </a:txBody>
                  <a:tcPr/>
                </a:tc>
                <a:tc vMerge="1">
                  <a:txBody>
                    <a:bodyPr/>
                    <a:lstStyle/>
                    <a:p>
                      <a:endParaRPr lang="en-US"/>
                    </a:p>
                  </a:txBody>
                  <a:tcPr/>
                </a:tc>
                <a:tc>
                  <a:txBody>
                    <a:bodyPr/>
                    <a:lstStyle/>
                    <a:p>
                      <a:pPr marL="0" marR="0" algn="l">
                        <a:lnSpc>
                          <a:spcPct val="120000"/>
                        </a:lnSpc>
                        <a:spcBef>
                          <a:spcPts val="0"/>
                        </a:spcBef>
                        <a:spcAft>
                          <a:spcPts val="0"/>
                        </a:spcAft>
                        <a:tabLst>
                          <a:tab pos="2876550" algn="ctr"/>
                        </a:tabLst>
                      </a:pPr>
                      <a:r>
                        <a:rPr lang="en-US" sz="1100">
                          <a:effectLst/>
                          <a:latin typeface="Times New Roman" panose="02020603050405020304" pitchFamily="18" charset="0"/>
                          <a:ea typeface="Calibri" panose="020F0502020204030204" pitchFamily="34" charset="0"/>
                        </a:rPr>
                        <a:t>    Ức chế prothrombin, fibrinogen, hoặc yếu tố V, X</a:t>
                      </a:r>
                      <a:endParaRPr lang="en-US" sz="1200">
                        <a:effectLst/>
                        <a:latin typeface="Times New Roman" panose="02020603050405020304" pitchFamily="18" charset="0"/>
                        <a:ea typeface="Calibri" panose="020F0502020204030204" pitchFamily="34" charset="0"/>
                      </a:endParaRPr>
                    </a:p>
                  </a:txBody>
                  <a:tcPr marL="38040" marR="3804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4059042929"/>
                  </a:ext>
                </a:extLst>
              </a:tr>
              <a:tr h="371911">
                <a:tc vMerge="1">
                  <a:txBody>
                    <a:bodyPr/>
                    <a:lstStyle/>
                    <a:p>
                      <a:endParaRPr lang="en-US"/>
                    </a:p>
                  </a:txBody>
                  <a:tcPr/>
                </a:tc>
                <a:tc vMerge="1">
                  <a:txBody>
                    <a:bodyPr/>
                    <a:lstStyle/>
                    <a:p>
                      <a:endParaRPr lang="en-US"/>
                    </a:p>
                  </a:txBody>
                  <a:tcPr/>
                </a:tc>
                <a:tc>
                  <a:txBody>
                    <a:bodyPr/>
                    <a:lstStyle/>
                    <a:p>
                      <a:pPr marL="0" marR="0" algn="l">
                        <a:lnSpc>
                          <a:spcPct val="120000"/>
                        </a:lnSpc>
                        <a:spcBef>
                          <a:spcPts val="0"/>
                        </a:spcBef>
                        <a:spcAft>
                          <a:spcPts val="0"/>
                        </a:spcAft>
                        <a:tabLst>
                          <a:tab pos="2876550" algn="ctr"/>
                        </a:tabLst>
                      </a:pPr>
                      <a:r>
                        <a:rPr lang="en-US" sz="1100">
                          <a:effectLst/>
                          <a:latin typeface="Times New Roman" panose="02020603050405020304" pitchFamily="18" charset="0"/>
                          <a:ea typeface="Calibri" panose="020F0502020204030204" pitchFamily="34" charset="0"/>
                        </a:rPr>
                        <a:t>    Giảm yếu tố X kết hợp với amyloidosis nguyên phát</a:t>
                      </a:r>
                      <a:endParaRPr lang="en-US" sz="1200">
                        <a:effectLst/>
                        <a:latin typeface="Times New Roman" panose="02020603050405020304" pitchFamily="18" charset="0"/>
                        <a:ea typeface="Calibri" panose="020F0502020204030204" pitchFamily="34" charset="0"/>
                      </a:endParaRPr>
                    </a:p>
                  </a:txBody>
                  <a:tcPr marL="38040" marR="3804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30580767"/>
                  </a:ext>
                </a:extLst>
              </a:tr>
            </a:tbl>
          </a:graphicData>
        </a:graphic>
      </p:graphicFrame>
    </p:spTree>
    <p:extLst>
      <p:ext uri="{BB962C8B-B14F-4D97-AF65-F5344CB8AC3E}">
        <p14:creationId xmlns:p14="http://schemas.microsoft.com/office/powerpoint/2010/main" val="29048316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6B8F19-0719-4BD2-AC7B-243CDC4A9A8E}"/>
              </a:ext>
            </a:extLst>
          </p:cNvPr>
          <p:cNvSpPr>
            <a:spLocks noGrp="1"/>
          </p:cNvSpPr>
          <p:nvPr>
            <p:ph type="title"/>
          </p:nvPr>
        </p:nvSpPr>
        <p:spPr/>
        <p:txBody>
          <a:bodyPr/>
          <a:lstStyle/>
          <a:p>
            <a:r>
              <a:rPr lang="en-US"/>
              <a:t>Nhóm nguyên nhân di truyền</a:t>
            </a:r>
          </a:p>
        </p:txBody>
      </p:sp>
      <p:sp>
        <p:nvSpPr>
          <p:cNvPr id="3" name="Content Placeholder 2">
            <a:extLst>
              <a:ext uri="{FF2B5EF4-FFF2-40B4-BE49-F238E27FC236}">
                <a16:creationId xmlns:a16="http://schemas.microsoft.com/office/drawing/2014/main" id="{FEAFCE79-3F58-4D90-8E22-94F6C00254CA}"/>
              </a:ext>
            </a:extLst>
          </p:cNvPr>
          <p:cNvSpPr>
            <a:spLocks noGrp="1"/>
          </p:cNvSpPr>
          <p:nvPr>
            <p:ph idx="1"/>
          </p:nvPr>
        </p:nvSpPr>
        <p:spPr/>
        <p:txBody>
          <a:bodyPr/>
          <a:lstStyle/>
          <a:p>
            <a:r>
              <a:rPr lang="en-US"/>
              <a:t>Các rối loạn đông máu di truyền thường gặp là thiếu yếu tố VIII (Hemophilia A), IX (Hemophilia B) và Von Willebrand chiếm 95-97%</a:t>
            </a:r>
          </a:p>
          <a:p>
            <a:r>
              <a:rPr lang="en-US"/>
              <a:t>Các rối loạn đông máu còn lại như thiếu Fibrinogen, thiếu yếu tố II, V, VII, X, XI, XIII hiếm gặp hơn và di truyền trên nhiễm sắc thể thường.</a:t>
            </a:r>
          </a:p>
          <a:p>
            <a:endParaRPr lang="en-US"/>
          </a:p>
        </p:txBody>
      </p:sp>
    </p:spTree>
    <p:extLst>
      <p:ext uri="{BB962C8B-B14F-4D97-AF65-F5344CB8AC3E}">
        <p14:creationId xmlns:p14="http://schemas.microsoft.com/office/powerpoint/2010/main" val="24052854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26E8CC-E1C7-407A-9712-3A3E2C8DFA54}"/>
              </a:ext>
            </a:extLst>
          </p:cNvPr>
          <p:cNvSpPr>
            <a:spLocks noGrp="1"/>
          </p:cNvSpPr>
          <p:nvPr>
            <p:ph type="title"/>
          </p:nvPr>
        </p:nvSpPr>
        <p:spPr/>
        <p:txBody>
          <a:bodyPr/>
          <a:lstStyle/>
          <a:p>
            <a:r>
              <a:rPr lang="en-US"/>
              <a:t>Nhóm nguyên nhân di truyền</a:t>
            </a:r>
          </a:p>
        </p:txBody>
      </p:sp>
      <p:sp>
        <p:nvSpPr>
          <p:cNvPr id="3" name="Content Placeholder 2">
            <a:extLst>
              <a:ext uri="{FF2B5EF4-FFF2-40B4-BE49-F238E27FC236}">
                <a16:creationId xmlns:a16="http://schemas.microsoft.com/office/drawing/2014/main" id="{A284382F-6D70-41BB-BE1B-EECEC5B546B8}"/>
              </a:ext>
            </a:extLst>
          </p:cNvPr>
          <p:cNvSpPr>
            <a:spLocks noGrp="1"/>
          </p:cNvSpPr>
          <p:nvPr>
            <p:ph idx="1"/>
          </p:nvPr>
        </p:nvSpPr>
        <p:spPr/>
        <p:txBody>
          <a:bodyPr/>
          <a:lstStyle/>
          <a:p>
            <a:r>
              <a:rPr lang="en-US"/>
              <a:t>Gợi ý các rối loạn đông máu di truyền: </a:t>
            </a:r>
          </a:p>
          <a:p>
            <a:pPr lvl="1"/>
            <a:r>
              <a:rPr lang="en-US"/>
              <a:t>Tiền sử chảy máu từ nhỏ trong trường hợp nặng, tuy nhiên những trường hợp nhẹ có thể biểu hiện khi đã tr</a:t>
            </a:r>
            <a:r>
              <a:rPr lang="vi-VN"/>
              <a:t>ư</a:t>
            </a:r>
            <a:r>
              <a:rPr lang="en-US"/>
              <a:t>ởng thành.</a:t>
            </a:r>
          </a:p>
          <a:p>
            <a:pPr lvl="1"/>
            <a:r>
              <a:rPr lang="en-US"/>
              <a:t>Xuất huyết ngay sau sinh: chảy máu bất th</a:t>
            </a:r>
            <a:r>
              <a:rPr lang="vi-VN"/>
              <a:t>ư</a:t>
            </a:r>
            <a:r>
              <a:rPr lang="en-US"/>
              <a:t>ờng sau cắt rốn hay sau cắt da quy đầu th</a:t>
            </a:r>
            <a:r>
              <a:rPr lang="vi-VN"/>
              <a:t>ư</a:t>
            </a:r>
            <a:r>
              <a:rPr lang="en-US"/>
              <a:t>ờng gặp trong các xuất huyết di truyền.</a:t>
            </a:r>
          </a:p>
          <a:p>
            <a:pPr lvl="1"/>
            <a:r>
              <a:rPr lang="en-US"/>
              <a:t>Các bất th</a:t>
            </a:r>
            <a:r>
              <a:rPr lang="vi-VN"/>
              <a:t>ư</a:t>
            </a:r>
            <a:r>
              <a:rPr lang="en-US"/>
              <a:t>ờng đ</a:t>
            </a:r>
            <a:r>
              <a:rPr lang="vi-VN"/>
              <a:t>ơ</a:t>
            </a:r>
            <a:r>
              <a:rPr lang="en-US"/>
              <a:t>n lẻ hay thiểu hụt một yếu tố đông máu đ</a:t>
            </a:r>
            <a:r>
              <a:rPr lang="vi-VN"/>
              <a:t>ơ</a:t>
            </a:r>
            <a:r>
              <a:rPr lang="en-US"/>
              <a:t>n độc.</a:t>
            </a:r>
          </a:p>
          <a:p>
            <a:pPr lvl="1"/>
            <a:endParaRPr lang="en-US"/>
          </a:p>
          <a:p>
            <a:pPr lvl="1"/>
            <a:endParaRPr lang="en-US"/>
          </a:p>
        </p:txBody>
      </p:sp>
    </p:spTree>
    <p:extLst>
      <p:ext uri="{BB962C8B-B14F-4D97-AF65-F5344CB8AC3E}">
        <p14:creationId xmlns:p14="http://schemas.microsoft.com/office/powerpoint/2010/main" val="33714470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26E8CC-E1C7-407A-9712-3A3E2C8DFA54}"/>
              </a:ext>
            </a:extLst>
          </p:cNvPr>
          <p:cNvSpPr>
            <a:spLocks noGrp="1"/>
          </p:cNvSpPr>
          <p:nvPr>
            <p:ph type="title"/>
          </p:nvPr>
        </p:nvSpPr>
        <p:spPr/>
        <p:txBody>
          <a:bodyPr/>
          <a:lstStyle/>
          <a:p>
            <a:r>
              <a:rPr lang="en-US"/>
              <a:t>Nhóm nguyên nhân di truyền</a:t>
            </a:r>
          </a:p>
        </p:txBody>
      </p:sp>
      <p:sp>
        <p:nvSpPr>
          <p:cNvPr id="3" name="Content Placeholder 2">
            <a:extLst>
              <a:ext uri="{FF2B5EF4-FFF2-40B4-BE49-F238E27FC236}">
                <a16:creationId xmlns:a16="http://schemas.microsoft.com/office/drawing/2014/main" id="{A284382F-6D70-41BB-BE1B-EECEC5B546B8}"/>
              </a:ext>
            </a:extLst>
          </p:cNvPr>
          <p:cNvSpPr>
            <a:spLocks noGrp="1"/>
          </p:cNvSpPr>
          <p:nvPr>
            <p:ph idx="1"/>
          </p:nvPr>
        </p:nvSpPr>
        <p:spPr>
          <a:xfrm>
            <a:off x="1097280" y="1845734"/>
            <a:ext cx="4677878" cy="4181200"/>
          </a:xfrm>
        </p:spPr>
        <p:txBody>
          <a:bodyPr/>
          <a:lstStyle/>
          <a:p>
            <a:r>
              <a:rPr lang="en-US"/>
              <a:t>Tiền căn gia đình: khai thác tiền căn chảy máu bất th</a:t>
            </a:r>
            <a:r>
              <a:rPr lang="vi-VN"/>
              <a:t>ư</a:t>
            </a:r>
            <a:r>
              <a:rPr lang="en-US"/>
              <a:t>ờng ở những ng</a:t>
            </a:r>
            <a:r>
              <a:rPr lang="vi-VN"/>
              <a:t>ư</a:t>
            </a:r>
            <a:r>
              <a:rPr lang="en-US"/>
              <a:t>ời thân thuộc phả hệ bậc 1 hay 2.</a:t>
            </a:r>
          </a:p>
          <a:p>
            <a:r>
              <a:rPr lang="en-US"/>
              <a:t>Tuy nhiên một số rối loạn đông máu di truyền không tìm đ</a:t>
            </a:r>
            <a:r>
              <a:rPr lang="vi-VN"/>
              <a:t>ư</a:t>
            </a:r>
            <a:r>
              <a:rPr lang="en-US"/>
              <a:t>ợc người thân mắc bệnh:</a:t>
            </a:r>
          </a:p>
          <a:p>
            <a:pPr lvl="1"/>
            <a:r>
              <a:rPr lang="en-US"/>
              <a:t>30-40% hemophilia do đột biến tự phát</a:t>
            </a:r>
          </a:p>
          <a:p>
            <a:pPr lvl="1"/>
            <a:r>
              <a:rPr lang="en-US"/>
              <a:t>Những bệnh di truyền lặn tự phát nh</a:t>
            </a:r>
            <a:r>
              <a:rPr lang="vi-VN"/>
              <a:t>ư</a:t>
            </a:r>
            <a:r>
              <a:rPr lang="en-US"/>
              <a:t>: Glanzmann thrombasthenia, VWD type 2N không biểu hiện ở cả bố mẹ</a:t>
            </a:r>
          </a:p>
          <a:p>
            <a:pPr lvl="1"/>
            <a:endParaRPr lang="en-US"/>
          </a:p>
          <a:p>
            <a:pPr lvl="1"/>
            <a:endParaRPr lang="en-US"/>
          </a:p>
          <a:p>
            <a:pPr lvl="1"/>
            <a:endParaRPr lang="en-US"/>
          </a:p>
          <a:p>
            <a:pPr lvl="1"/>
            <a:endParaRPr lang="en-US"/>
          </a:p>
        </p:txBody>
      </p:sp>
      <p:pic>
        <p:nvPicPr>
          <p:cNvPr id="4" name="Picture 3">
            <a:extLst>
              <a:ext uri="{FF2B5EF4-FFF2-40B4-BE49-F238E27FC236}">
                <a16:creationId xmlns:a16="http://schemas.microsoft.com/office/drawing/2014/main" id="{22E8F6C1-7949-4D58-A520-35098587B22C}"/>
              </a:ext>
            </a:extLst>
          </p:cNvPr>
          <p:cNvPicPr>
            <a:picLocks noChangeAspect="1"/>
          </p:cNvPicPr>
          <p:nvPr/>
        </p:nvPicPr>
        <p:blipFill>
          <a:blip r:embed="rId2"/>
          <a:stretch>
            <a:fillRect/>
          </a:stretch>
        </p:blipFill>
        <p:spPr>
          <a:xfrm>
            <a:off x="6194349" y="1924654"/>
            <a:ext cx="4961331" cy="4102280"/>
          </a:xfrm>
          <a:prstGeom prst="rect">
            <a:avLst/>
          </a:prstGeom>
        </p:spPr>
      </p:pic>
    </p:spTree>
    <p:extLst>
      <p:ext uri="{BB962C8B-B14F-4D97-AF65-F5344CB8AC3E}">
        <p14:creationId xmlns:p14="http://schemas.microsoft.com/office/powerpoint/2010/main" val="23776605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A4FA0A-EA4F-47F4-BFA3-99A41F502387}"/>
              </a:ext>
            </a:extLst>
          </p:cNvPr>
          <p:cNvSpPr>
            <a:spLocks noGrp="1"/>
          </p:cNvSpPr>
          <p:nvPr>
            <p:ph type="title"/>
          </p:nvPr>
        </p:nvSpPr>
        <p:spPr/>
        <p:txBody>
          <a:bodyPr/>
          <a:lstStyle/>
          <a:p>
            <a:r>
              <a:rPr lang="en-US"/>
              <a:t>Nhóm nguyên nhân di truyền</a:t>
            </a:r>
          </a:p>
        </p:txBody>
      </p:sp>
      <p:sp>
        <p:nvSpPr>
          <p:cNvPr id="3" name="Content Placeholder 2">
            <a:extLst>
              <a:ext uri="{FF2B5EF4-FFF2-40B4-BE49-F238E27FC236}">
                <a16:creationId xmlns:a16="http://schemas.microsoft.com/office/drawing/2014/main" id="{FF3F9603-1778-4B38-9C76-E934789058FA}"/>
              </a:ext>
            </a:extLst>
          </p:cNvPr>
          <p:cNvSpPr>
            <a:spLocks noGrp="1"/>
          </p:cNvSpPr>
          <p:nvPr>
            <p:ph idx="1"/>
          </p:nvPr>
        </p:nvSpPr>
        <p:spPr/>
        <p:txBody>
          <a:bodyPr>
            <a:normAutofit/>
          </a:bodyPr>
          <a:lstStyle/>
          <a:p>
            <a:r>
              <a:rPr lang="vi-VN" dirty="0"/>
              <a:t>Hemophilia A (thiếu yếu tố bẩm sinh VIII) là thiếu hụt yếu tố di truyền phổ biến nhất, tiếp theo là Hemophilia B (thiếu yếu tố bẩm sinh IX). Những rối loạn này </a:t>
            </a:r>
            <a:r>
              <a:rPr lang="en-US" dirty="0" err="1"/>
              <a:t>đều</a:t>
            </a:r>
            <a:r>
              <a:rPr lang="en-US" dirty="0"/>
              <a:t> di </a:t>
            </a:r>
            <a:r>
              <a:rPr lang="en-US" dirty="0" err="1"/>
              <a:t>truyền</a:t>
            </a:r>
            <a:r>
              <a:rPr lang="en-US" dirty="0"/>
              <a:t> </a:t>
            </a:r>
            <a:r>
              <a:rPr lang="en-US" dirty="0" err="1"/>
              <a:t>trên</a:t>
            </a:r>
            <a:r>
              <a:rPr lang="en-US" dirty="0"/>
              <a:t> NST X. </a:t>
            </a:r>
            <a:r>
              <a:rPr lang="en-US" dirty="0">
                <a:solidFill>
                  <a:srgbClr val="FF0000"/>
                </a:solidFill>
              </a:rPr>
              <a:t>(</a:t>
            </a:r>
            <a:r>
              <a:rPr lang="en-US" dirty="0" err="1">
                <a:solidFill>
                  <a:srgbClr val="FF0000"/>
                </a:solidFill>
              </a:rPr>
              <a:t>XaY</a:t>
            </a:r>
            <a:r>
              <a:rPr lang="en-US" dirty="0">
                <a:solidFill>
                  <a:srgbClr val="FF0000"/>
                </a:solidFill>
              </a:rPr>
              <a:t>; </a:t>
            </a:r>
            <a:r>
              <a:rPr lang="en-US" dirty="0" err="1">
                <a:solidFill>
                  <a:srgbClr val="FF0000"/>
                </a:solidFill>
              </a:rPr>
              <a:t>XaXa</a:t>
            </a:r>
            <a:r>
              <a:rPr lang="en-US" dirty="0">
                <a:solidFill>
                  <a:srgbClr val="FF0000"/>
                </a:solidFill>
              </a:rPr>
              <a:t> (</a:t>
            </a:r>
            <a:r>
              <a:rPr lang="en-US" dirty="0" err="1">
                <a:solidFill>
                  <a:srgbClr val="FF0000"/>
                </a:solidFill>
              </a:rPr>
              <a:t>chết</a:t>
            </a:r>
            <a:r>
              <a:rPr lang="en-US" dirty="0">
                <a:solidFill>
                  <a:srgbClr val="FF0000"/>
                </a:solidFill>
              </a:rPr>
              <a:t> </a:t>
            </a:r>
            <a:r>
              <a:rPr lang="en-US" dirty="0" err="1">
                <a:solidFill>
                  <a:srgbClr val="FF0000"/>
                </a:solidFill>
              </a:rPr>
              <a:t>trong</a:t>
            </a:r>
            <a:r>
              <a:rPr lang="en-US" dirty="0">
                <a:solidFill>
                  <a:srgbClr val="FF0000"/>
                </a:solidFill>
              </a:rPr>
              <a:t> </a:t>
            </a:r>
            <a:r>
              <a:rPr lang="en-US" dirty="0" err="1">
                <a:solidFill>
                  <a:srgbClr val="FF0000"/>
                </a:solidFill>
              </a:rPr>
              <a:t>bào</a:t>
            </a:r>
            <a:r>
              <a:rPr lang="en-US" dirty="0">
                <a:solidFill>
                  <a:srgbClr val="FF0000"/>
                </a:solidFill>
              </a:rPr>
              <a:t> </a:t>
            </a:r>
            <a:r>
              <a:rPr lang="en-US" dirty="0" err="1">
                <a:solidFill>
                  <a:srgbClr val="FF0000"/>
                </a:solidFill>
              </a:rPr>
              <a:t>thai</a:t>
            </a:r>
            <a:r>
              <a:rPr lang="en-US" dirty="0">
                <a:solidFill>
                  <a:srgbClr val="FF0000"/>
                </a:solidFill>
              </a:rPr>
              <a:t>))</a:t>
            </a:r>
          </a:p>
          <a:p>
            <a:r>
              <a:rPr lang="en-US" dirty="0" err="1"/>
              <a:t>Biểu</a:t>
            </a:r>
            <a:r>
              <a:rPr lang="en-US" dirty="0"/>
              <a:t> </a:t>
            </a:r>
            <a:r>
              <a:rPr lang="en-US" dirty="0" err="1"/>
              <a:t>hiện</a:t>
            </a:r>
            <a:r>
              <a:rPr lang="en-US" dirty="0"/>
              <a:t> </a:t>
            </a:r>
            <a:r>
              <a:rPr lang="en-US" dirty="0" err="1"/>
              <a:t>lâm</a:t>
            </a:r>
            <a:r>
              <a:rPr lang="en-US" dirty="0"/>
              <a:t> </a:t>
            </a:r>
            <a:r>
              <a:rPr lang="en-US" dirty="0" err="1"/>
              <a:t>sàng</a:t>
            </a:r>
            <a:r>
              <a:rPr lang="en-US" dirty="0"/>
              <a:t> </a:t>
            </a:r>
            <a:r>
              <a:rPr lang="en-US" dirty="0" err="1"/>
              <a:t>th</a:t>
            </a:r>
            <a:r>
              <a:rPr lang="vi-VN" dirty="0"/>
              <a:t>ư</a:t>
            </a:r>
            <a:r>
              <a:rPr lang="en-US" dirty="0" err="1"/>
              <a:t>ờng</a:t>
            </a:r>
            <a:r>
              <a:rPr lang="en-US" dirty="0"/>
              <a:t> </a:t>
            </a:r>
            <a:r>
              <a:rPr lang="en-US" dirty="0" err="1"/>
              <a:t>là</a:t>
            </a:r>
            <a:r>
              <a:rPr lang="en-US" dirty="0"/>
              <a:t> </a:t>
            </a:r>
            <a:r>
              <a:rPr lang="en-US" dirty="0" err="1"/>
              <a:t>các</a:t>
            </a:r>
            <a:r>
              <a:rPr lang="en-US" dirty="0"/>
              <a:t> </a:t>
            </a:r>
            <a:r>
              <a:rPr lang="en-US" dirty="0" err="1"/>
              <a:t>xuất</a:t>
            </a:r>
            <a:r>
              <a:rPr lang="en-US" dirty="0"/>
              <a:t> </a:t>
            </a:r>
            <a:r>
              <a:rPr lang="en-US" dirty="0" err="1"/>
              <a:t>huyết</a:t>
            </a:r>
            <a:r>
              <a:rPr lang="en-US" dirty="0"/>
              <a:t> c</a:t>
            </a:r>
            <a:r>
              <a:rPr lang="vi-VN" dirty="0"/>
              <a:t>ơ</a:t>
            </a:r>
            <a:r>
              <a:rPr lang="en-US" dirty="0"/>
              <a:t>, </a:t>
            </a:r>
            <a:r>
              <a:rPr lang="en-US" dirty="0" err="1"/>
              <a:t>khớp</a:t>
            </a:r>
            <a:r>
              <a:rPr lang="en-US" dirty="0"/>
              <a:t>. (</a:t>
            </a:r>
            <a:r>
              <a:rPr lang="en-US" dirty="0" err="1">
                <a:solidFill>
                  <a:srgbClr val="FF0000"/>
                </a:solidFill>
              </a:rPr>
              <a:t>lớn</a:t>
            </a:r>
            <a:r>
              <a:rPr lang="en-US" dirty="0">
                <a:solidFill>
                  <a:srgbClr val="FF0000"/>
                </a:solidFill>
              </a:rPr>
              <a:t> </a:t>
            </a:r>
            <a:r>
              <a:rPr lang="en-US" dirty="0" err="1">
                <a:solidFill>
                  <a:srgbClr val="FF0000"/>
                </a:solidFill>
              </a:rPr>
              <a:t>chịu</a:t>
            </a:r>
            <a:r>
              <a:rPr lang="en-US" dirty="0">
                <a:solidFill>
                  <a:srgbClr val="FF0000"/>
                </a:solidFill>
              </a:rPr>
              <a:t> </a:t>
            </a:r>
            <a:r>
              <a:rPr lang="en-US" dirty="0" err="1">
                <a:solidFill>
                  <a:srgbClr val="FF0000"/>
                </a:solidFill>
              </a:rPr>
              <a:t>lực</a:t>
            </a:r>
            <a:r>
              <a:rPr lang="en-US" dirty="0">
                <a:solidFill>
                  <a:srgbClr val="FF0000"/>
                </a:solidFill>
              </a:rPr>
              <a:t>: </a:t>
            </a:r>
            <a:r>
              <a:rPr lang="en-US" dirty="0" err="1">
                <a:solidFill>
                  <a:srgbClr val="FF0000"/>
                </a:solidFill>
              </a:rPr>
              <a:t>cơ</a:t>
            </a:r>
            <a:r>
              <a:rPr lang="en-US" dirty="0">
                <a:solidFill>
                  <a:srgbClr val="FF0000"/>
                </a:solidFill>
              </a:rPr>
              <a:t> </a:t>
            </a:r>
            <a:r>
              <a:rPr lang="en-US" dirty="0" err="1">
                <a:solidFill>
                  <a:srgbClr val="FF0000"/>
                </a:solidFill>
              </a:rPr>
              <a:t>thắt</a:t>
            </a:r>
            <a:r>
              <a:rPr lang="en-US" dirty="0">
                <a:solidFill>
                  <a:srgbClr val="FF0000"/>
                </a:solidFill>
              </a:rPr>
              <a:t> </a:t>
            </a:r>
            <a:r>
              <a:rPr lang="en-US" dirty="0" err="1">
                <a:solidFill>
                  <a:srgbClr val="FF0000"/>
                </a:solidFill>
              </a:rPr>
              <a:t>lưng</a:t>
            </a:r>
            <a:r>
              <a:rPr lang="en-US" dirty="0">
                <a:solidFill>
                  <a:srgbClr val="FF0000"/>
                </a:solidFill>
              </a:rPr>
              <a:t> </a:t>
            </a:r>
            <a:r>
              <a:rPr lang="en-US" dirty="0" err="1">
                <a:solidFill>
                  <a:srgbClr val="FF0000"/>
                </a:solidFill>
              </a:rPr>
              <a:t>chậu</a:t>
            </a:r>
            <a:r>
              <a:rPr lang="en-US" dirty="0">
                <a:solidFill>
                  <a:srgbClr val="FF0000"/>
                </a:solidFill>
              </a:rPr>
              <a:t>, </a:t>
            </a:r>
            <a:r>
              <a:rPr lang="en-US" dirty="0" err="1">
                <a:solidFill>
                  <a:srgbClr val="FF0000"/>
                </a:solidFill>
              </a:rPr>
              <a:t>tứ</a:t>
            </a:r>
            <a:r>
              <a:rPr lang="en-US" dirty="0">
                <a:solidFill>
                  <a:srgbClr val="FF0000"/>
                </a:solidFill>
              </a:rPr>
              <a:t> </a:t>
            </a:r>
            <a:r>
              <a:rPr lang="en-US" dirty="0" err="1">
                <a:solidFill>
                  <a:srgbClr val="FF0000"/>
                </a:solidFill>
              </a:rPr>
              <a:t>đầu</a:t>
            </a:r>
            <a:r>
              <a:rPr lang="en-US" dirty="0">
                <a:solidFill>
                  <a:srgbClr val="FF0000"/>
                </a:solidFill>
              </a:rPr>
              <a:t> </a:t>
            </a:r>
            <a:r>
              <a:rPr lang="en-US" dirty="0" err="1">
                <a:solidFill>
                  <a:srgbClr val="FF0000"/>
                </a:solidFill>
              </a:rPr>
              <a:t>đùi</a:t>
            </a:r>
            <a:r>
              <a:rPr lang="en-US" dirty="0">
                <a:solidFill>
                  <a:srgbClr val="FF0000"/>
                </a:solidFill>
              </a:rPr>
              <a:t>; </a:t>
            </a:r>
            <a:r>
              <a:rPr lang="en-US" dirty="0" err="1">
                <a:solidFill>
                  <a:srgbClr val="FF0000"/>
                </a:solidFill>
              </a:rPr>
              <a:t>khớp</a:t>
            </a:r>
            <a:r>
              <a:rPr lang="en-US" dirty="0">
                <a:solidFill>
                  <a:srgbClr val="FF0000"/>
                </a:solidFill>
              </a:rPr>
              <a:t> </a:t>
            </a:r>
            <a:r>
              <a:rPr lang="en-US" dirty="0" err="1">
                <a:solidFill>
                  <a:srgbClr val="FF0000"/>
                </a:solidFill>
              </a:rPr>
              <a:t>cổ</a:t>
            </a:r>
            <a:r>
              <a:rPr lang="en-US" dirty="0">
                <a:solidFill>
                  <a:srgbClr val="FF0000"/>
                </a:solidFill>
              </a:rPr>
              <a:t> </a:t>
            </a:r>
            <a:r>
              <a:rPr lang="en-US" dirty="0" err="1">
                <a:solidFill>
                  <a:srgbClr val="FF0000"/>
                </a:solidFill>
              </a:rPr>
              <a:t>chân</a:t>
            </a:r>
            <a:r>
              <a:rPr lang="en-US" dirty="0">
                <a:solidFill>
                  <a:srgbClr val="FF0000"/>
                </a:solidFill>
              </a:rPr>
              <a:t>, </a:t>
            </a:r>
            <a:r>
              <a:rPr lang="en-US" dirty="0" err="1">
                <a:solidFill>
                  <a:srgbClr val="FF0000"/>
                </a:solidFill>
              </a:rPr>
              <a:t>gối</a:t>
            </a:r>
            <a:r>
              <a:rPr lang="en-US" dirty="0">
                <a:solidFill>
                  <a:srgbClr val="FF0000"/>
                </a:solidFill>
              </a:rPr>
              <a:t>, </a:t>
            </a:r>
            <a:r>
              <a:rPr lang="en-US" dirty="0" err="1">
                <a:solidFill>
                  <a:srgbClr val="FF0000"/>
                </a:solidFill>
              </a:rPr>
              <a:t>háng</a:t>
            </a:r>
            <a:r>
              <a:rPr lang="en-US" dirty="0">
                <a:solidFill>
                  <a:srgbClr val="FF0000"/>
                </a:solidFill>
              </a:rPr>
              <a:t>, </a:t>
            </a:r>
            <a:r>
              <a:rPr lang="en-US" dirty="0" err="1">
                <a:solidFill>
                  <a:srgbClr val="FF0000"/>
                </a:solidFill>
              </a:rPr>
              <a:t>cổ</a:t>
            </a:r>
            <a:r>
              <a:rPr lang="en-US" dirty="0">
                <a:solidFill>
                  <a:srgbClr val="FF0000"/>
                </a:solidFill>
              </a:rPr>
              <a:t> </a:t>
            </a:r>
            <a:r>
              <a:rPr lang="en-US" dirty="0" err="1">
                <a:solidFill>
                  <a:srgbClr val="FF0000"/>
                </a:solidFill>
              </a:rPr>
              <a:t>tay</a:t>
            </a:r>
            <a:r>
              <a:rPr lang="en-US" dirty="0">
                <a:solidFill>
                  <a:srgbClr val="FF0000"/>
                </a:solidFill>
              </a:rPr>
              <a:t>, </a:t>
            </a:r>
            <a:r>
              <a:rPr lang="en-US" dirty="0" err="1">
                <a:solidFill>
                  <a:srgbClr val="FF0000"/>
                </a:solidFill>
              </a:rPr>
              <a:t>khuỷu</a:t>
            </a:r>
            <a:r>
              <a:rPr lang="en-US" dirty="0">
                <a:solidFill>
                  <a:srgbClr val="FF0000"/>
                </a:solidFill>
              </a:rPr>
              <a:t>, </a:t>
            </a:r>
            <a:r>
              <a:rPr lang="en-US" dirty="0" err="1">
                <a:solidFill>
                  <a:srgbClr val="FF0000"/>
                </a:solidFill>
              </a:rPr>
              <a:t>vai</a:t>
            </a:r>
            <a:r>
              <a:rPr lang="en-US" dirty="0">
                <a:solidFill>
                  <a:srgbClr val="FF0000"/>
                </a:solidFill>
              </a:rPr>
              <a:t>): </a:t>
            </a:r>
            <a:r>
              <a:rPr lang="en-US" dirty="0" err="1">
                <a:solidFill>
                  <a:srgbClr val="FF0000"/>
                </a:solidFill>
              </a:rPr>
              <a:t>đau</a:t>
            </a:r>
            <a:r>
              <a:rPr lang="en-US" dirty="0">
                <a:solidFill>
                  <a:srgbClr val="FF0000"/>
                </a:solidFill>
              </a:rPr>
              <a:t>, </a:t>
            </a:r>
            <a:r>
              <a:rPr lang="en-US" dirty="0" err="1">
                <a:solidFill>
                  <a:srgbClr val="FF0000"/>
                </a:solidFill>
              </a:rPr>
              <a:t>sưng</a:t>
            </a:r>
            <a:r>
              <a:rPr lang="en-US" dirty="0">
                <a:solidFill>
                  <a:srgbClr val="FF0000"/>
                </a:solidFill>
              </a:rPr>
              <a:t>, </a:t>
            </a:r>
            <a:r>
              <a:rPr lang="en-US" dirty="0" err="1">
                <a:solidFill>
                  <a:srgbClr val="FF0000"/>
                </a:solidFill>
              </a:rPr>
              <a:t>hạn</a:t>
            </a:r>
            <a:r>
              <a:rPr lang="en-US" dirty="0">
                <a:solidFill>
                  <a:srgbClr val="FF0000"/>
                </a:solidFill>
              </a:rPr>
              <a:t> </a:t>
            </a:r>
            <a:r>
              <a:rPr lang="en-US" dirty="0" err="1">
                <a:solidFill>
                  <a:srgbClr val="FF0000"/>
                </a:solidFill>
              </a:rPr>
              <a:t>chế</a:t>
            </a:r>
            <a:r>
              <a:rPr lang="en-US" dirty="0">
                <a:solidFill>
                  <a:srgbClr val="FF0000"/>
                </a:solidFill>
              </a:rPr>
              <a:t> </a:t>
            </a:r>
            <a:r>
              <a:rPr lang="en-US" dirty="0" err="1">
                <a:solidFill>
                  <a:srgbClr val="FF0000"/>
                </a:solidFill>
              </a:rPr>
              <a:t>vận</a:t>
            </a:r>
            <a:r>
              <a:rPr lang="en-US" dirty="0">
                <a:solidFill>
                  <a:srgbClr val="FF0000"/>
                </a:solidFill>
              </a:rPr>
              <a:t> </a:t>
            </a:r>
            <a:r>
              <a:rPr lang="en-US" dirty="0" err="1">
                <a:solidFill>
                  <a:srgbClr val="FF0000"/>
                </a:solidFill>
              </a:rPr>
              <a:t>động</a:t>
            </a:r>
            <a:r>
              <a:rPr lang="en-US" dirty="0">
                <a:solidFill>
                  <a:srgbClr val="FF0000"/>
                </a:solidFill>
              </a:rPr>
              <a:t>, </a:t>
            </a:r>
            <a:r>
              <a:rPr lang="en-US" dirty="0" err="1">
                <a:solidFill>
                  <a:srgbClr val="FF0000"/>
                </a:solidFill>
              </a:rPr>
              <a:t>xơ</a:t>
            </a:r>
            <a:r>
              <a:rPr lang="en-US" dirty="0">
                <a:solidFill>
                  <a:srgbClr val="FF0000"/>
                </a:solidFill>
              </a:rPr>
              <a:t> </a:t>
            </a:r>
            <a:r>
              <a:rPr lang="en-US" dirty="0" err="1">
                <a:solidFill>
                  <a:srgbClr val="FF0000"/>
                </a:solidFill>
              </a:rPr>
              <a:t>hóa</a:t>
            </a:r>
            <a:r>
              <a:rPr lang="en-US" dirty="0">
                <a:solidFill>
                  <a:srgbClr val="FF0000"/>
                </a:solidFill>
              </a:rPr>
              <a:t>, </a:t>
            </a:r>
            <a:r>
              <a:rPr lang="en-US" dirty="0" err="1">
                <a:solidFill>
                  <a:srgbClr val="FF0000"/>
                </a:solidFill>
              </a:rPr>
              <a:t>cứng</a:t>
            </a:r>
            <a:r>
              <a:rPr lang="en-US" dirty="0">
                <a:solidFill>
                  <a:srgbClr val="FF0000"/>
                </a:solidFill>
              </a:rPr>
              <a:t> </a:t>
            </a:r>
            <a:r>
              <a:rPr lang="en-US" dirty="0" err="1">
                <a:solidFill>
                  <a:srgbClr val="FF0000"/>
                </a:solidFill>
              </a:rPr>
              <a:t>khớp</a:t>
            </a:r>
            <a:r>
              <a:rPr lang="en-US" dirty="0">
                <a:solidFill>
                  <a:srgbClr val="FF0000"/>
                </a:solidFill>
              </a:rPr>
              <a:t>, </a:t>
            </a:r>
            <a:r>
              <a:rPr lang="en-US" dirty="0" err="1">
                <a:solidFill>
                  <a:srgbClr val="FF0000"/>
                </a:solidFill>
              </a:rPr>
              <a:t>teo</a:t>
            </a:r>
            <a:r>
              <a:rPr lang="en-US" dirty="0">
                <a:solidFill>
                  <a:srgbClr val="FF0000"/>
                </a:solidFill>
              </a:rPr>
              <a:t> </a:t>
            </a:r>
            <a:r>
              <a:rPr lang="en-US" dirty="0" err="1">
                <a:solidFill>
                  <a:srgbClr val="FF0000"/>
                </a:solidFill>
              </a:rPr>
              <a:t>cơ</a:t>
            </a:r>
            <a:r>
              <a:rPr lang="en-US" dirty="0">
                <a:solidFill>
                  <a:srgbClr val="FF0000"/>
                </a:solidFill>
              </a:rPr>
              <a:t>, </a:t>
            </a:r>
            <a:r>
              <a:rPr lang="en-US" dirty="0" err="1">
                <a:solidFill>
                  <a:srgbClr val="FF0000"/>
                </a:solidFill>
              </a:rPr>
              <a:t>biến</a:t>
            </a:r>
            <a:r>
              <a:rPr lang="en-US" dirty="0">
                <a:solidFill>
                  <a:srgbClr val="FF0000"/>
                </a:solidFill>
              </a:rPr>
              <a:t> </a:t>
            </a:r>
            <a:r>
              <a:rPr lang="en-US" dirty="0" err="1">
                <a:solidFill>
                  <a:srgbClr val="FF0000"/>
                </a:solidFill>
              </a:rPr>
              <a:t>dạng</a:t>
            </a:r>
            <a:r>
              <a:rPr lang="en-US" dirty="0">
                <a:solidFill>
                  <a:srgbClr val="FF0000"/>
                </a:solidFill>
              </a:rPr>
              <a:t> chi</a:t>
            </a:r>
          </a:p>
          <a:p>
            <a:r>
              <a:rPr lang="en-US" dirty="0"/>
              <a:t>Hemophilia </a:t>
            </a:r>
            <a:r>
              <a:rPr lang="en-US" dirty="0" err="1"/>
              <a:t>cho</a:t>
            </a:r>
            <a:r>
              <a:rPr lang="en-US" dirty="0"/>
              <a:t> </a:t>
            </a:r>
            <a:r>
              <a:rPr lang="en-US" dirty="0" err="1"/>
              <a:t>kết</a:t>
            </a:r>
            <a:r>
              <a:rPr lang="en-US" dirty="0"/>
              <a:t> </a:t>
            </a:r>
            <a:r>
              <a:rPr lang="en-US" dirty="0" err="1"/>
              <a:t>quả</a:t>
            </a:r>
            <a:r>
              <a:rPr lang="en-US" dirty="0"/>
              <a:t> </a:t>
            </a:r>
            <a:r>
              <a:rPr lang="en-US" dirty="0" err="1"/>
              <a:t>aPTT</a:t>
            </a:r>
            <a:r>
              <a:rPr lang="en-US" dirty="0"/>
              <a:t> </a:t>
            </a:r>
            <a:r>
              <a:rPr lang="en-US" dirty="0" err="1"/>
              <a:t>kéo</a:t>
            </a:r>
            <a:r>
              <a:rPr lang="en-US" dirty="0"/>
              <a:t> </a:t>
            </a:r>
            <a:r>
              <a:rPr lang="en-US" dirty="0" err="1"/>
              <a:t>dài</a:t>
            </a:r>
            <a:r>
              <a:rPr lang="en-US" dirty="0"/>
              <a:t> </a:t>
            </a:r>
            <a:r>
              <a:rPr lang="en-US" dirty="0" err="1"/>
              <a:t>trong</a:t>
            </a:r>
            <a:r>
              <a:rPr lang="en-US" dirty="0"/>
              <a:t> </a:t>
            </a:r>
            <a:r>
              <a:rPr lang="en-US" dirty="0" err="1"/>
              <a:t>khi</a:t>
            </a:r>
            <a:r>
              <a:rPr lang="en-US" dirty="0"/>
              <a:t> PT </a:t>
            </a:r>
            <a:r>
              <a:rPr lang="en-US" dirty="0" err="1"/>
              <a:t>bình</a:t>
            </a:r>
            <a:r>
              <a:rPr lang="en-US" dirty="0"/>
              <a:t> </a:t>
            </a:r>
            <a:r>
              <a:rPr lang="en-US" dirty="0" err="1"/>
              <a:t>th</a:t>
            </a:r>
            <a:r>
              <a:rPr lang="vi-VN" dirty="0"/>
              <a:t>ư</a:t>
            </a:r>
            <a:r>
              <a:rPr lang="en-US" dirty="0" err="1"/>
              <a:t>ờng</a:t>
            </a:r>
            <a:r>
              <a:rPr lang="en-US" dirty="0"/>
              <a:t>.</a:t>
            </a:r>
          </a:p>
          <a:p>
            <a:r>
              <a:rPr lang="en-US" dirty="0" err="1"/>
              <a:t>Chẩn</a:t>
            </a:r>
            <a:r>
              <a:rPr lang="en-US" dirty="0"/>
              <a:t> </a:t>
            </a:r>
            <a:r>
              <a:rPr lang="en-US" dirty="0" err="1"/>
              <a:t>đoán</a:t>
            </a:r>
            <a:r>
              <a:rPr lang="en-US" dirty="0"/>
              <a:t> hemophilia </a:t>
            </a:r>
            <a:r>
              <a:rPr lang="en-US" dirty="0" err="1"/>
              <a:t>bằng</a:t>
            </a:r>
            <a:r>
              <a:rPr lang="en-US" dirty="0"/>
              <a:t> </a:t>
            </a:r>
            <a:r>
              <a:rPr lang="en-US" dirty="0" err="1"/>
              <a:t>cách</a:t>
            </a:r>
            <a:r>
              <a:rPr lang="en-US" dirty="0"/>
              <a:t> </a:t>
            </a:r>
            <a:r>
              <a:rPr lang="en-US" dirty="0" err="1"/>
              <a:t>định</a:t>
            </a:r>
            <a:r>
              <a:rPr lang="en-US" dirty="0"/>
              <a:t> l</a:t>
            </a:r>
            <a:r>
              <a:rPr lang="vi-VN" dirty="0"/>
              <a:t>ư</a:t>
            </a:r>
            <a:r>
              <a:rPr lang="en-US" dirty="0" err="1"/>
              <a:t>ợng</a:t>
            </a:r>
            <a:r>
              <a:rPr lang="en-US" dirty="0"/>
              <a:t> </a:t>
            </a:r>
            <a:r>
              <a:rPr lang="en-US" dirty="0" err="1"/>
              <a:t>các</a:t>
            </a:r>
            <a:r>
              <a:rPr lang="en-US" dirty="0"/>
              <a:t> </a:t>
            </a:r>
            <a:r>
              <a:rPr lang="en-US" dirty="0" err="1"/>
              <a:t>yếu</a:t>
            </a:r>
            <a:r>
              <a:rPr lang="en-US" dirty="0"/>
              <a:t> </a:t>
            </a:r>
            <a:r>
              <a:rPr lang="en-US" dirty="0" err="1"/>
              <a:t>tố</a:t>
            </a:r>
            <a:r>
              <a:rPr lang="en-US" dirty="0"/>
              <a:t> </a:t>
            </a:r>
            <a:r>
              <a:rPr lang="en-US" dirty="0" err="1"/>
              <a:t>đông</a:t>
            </a:r>
            <a:r>
              <a:rPr lang="en-US" dirty="0"/>
              <a:t> </a:t>
            </a:r>
            <a:r>
              <a:rPr lang="en-US" dirty="0" err="1"/>
              <a:t>máu</a:t>
            </a:r>
            <a:r>
              <a:rPr lang="en-US" dirty="0"/>
              <a:t> VIII, IX.</a:t>
            </a:r>
          </a:p>
        </p:txBody>
      </p:sp>
    </p:spTree>
    <p:extLst>
      <p:ext uri="{BB962C8B-B14F-4D97-AF65-F5344CB8AC3E}">
        <p14:creationId xmlns:p14="http://schemas.microsoft.com/office/powerpoint/2010/main" val="36283885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1D61D5-A864-4079-BF00-D95F23F67642}"/>
              </a:ext>
            </a:extLst>
          </p:cNvPr>
          <p:cNvSpPr>
            <a:spLocks noGrp="1"/>
          </p:cNvSpPr>
          <p:nvPr>
            <p:ph type="title"/>
          </p:nvPr>
        </p:nvSpPr>
        <p:spPr/>
        <p:txBody>
          <a:bodyPr/>
          <a:lstStyle/>
          <a:p>
            <a:r>
              <a:rPr lang="en-US"/>
              <a:t>Nhóm nguyên nhân di truyền</a:t>
            </a:r>
          </a:p>
        </p:txBody>
      </p:sp>
      <p:sp>
        <p:nvSpPr>
          <p:cNvPr id="3" name="Content Placeholder 2">
            <a:extLst>
              <a:ext uri="{FF2B5EF4-FFF2-40B4-BE49-F238E27FC236}">
                <a16:creationId xmlns:a16="http://schemas.microsoft.com/office/drawing/2014/main" id="{17317B63-784B-4FC1-87AF-CC90FC68FD7F}"/>
              </a:ext>
            </a:extLst>
          </p:cNvPr>
          <p:cNvSpPr>
            <a:spLocks noGrp="1"/>
          </p:cNvSpPr>
          <p:nvPr>
            <p:ph idx="1"/>
          </p:nvPr>
        </p:nvSpPr>
        <p:spPr>
          <a:xfrm>
            <a:off x="1097280" y="1845734"/>
            <a:ext cx="3631131" cy="4023360"/>
          </a:xfrm>
        </p:spPr>
        <p:txBody>
          <a:bodyPr/>
          <a:lstStyle/>
          <a:p>
            <a:r>
              <a:rPr lang="vi-VN"/>
              <a:t>Bệnh Von Willebrand (VWD) là rối loạn </a:t>
            </a:r>
            <a:r>
              <a:rPr lang="en-US"/>
              <a:t>đông máu</a:t>
            </a:r>
            <a:r>
              <a:rPr lang="vi-VN"/>
              <a:t> di truyền phổ biến</a:t>
            </a:r>
            <a:r>
              <a:rPr lang="en-US"/>
              <a:t>.</a:t>
            </a:r>
          </a:p>
          <a:p>
            <a:r>
              <a:rPr lang="vi-VN"/>
              <a:t>aPTT</a:t>
            </a:r>
            <a:r>
              <a:rPr lang="en-US"/>
              <a:t> th</a:t>
            </a:r>
            <a:r>
              <a:rPr lang="vi-VN"/>
              <a:t>ư</a:t>
            </a:r>
            <a:r>
              <a:rPr lang="en-US"/>
              <a:t>ờng</a:t>
            </a:r>
            <a:r>
              <a:rPr lang="vi-VN"/>
              <a:t> bình thường. Tuy nhiên, </a:t>
            </a:r>
            <a:r>
              <a:rPr lang="en-US"/>
              <a:t>aPTT có thể kéo dài trong tr</a:t>
            </a:r>
            <a:r>
              <a:rPr lang="vi-VN"/>
              <a:t>ư</a:t>
            </a:r>
            <a:r>
              <a:rPr lang="en-US"/>
              <a:t>ờng hợp có kèm giảm yếu tố VIII (type 2N), có thể chẩn đoán nhầm thành hemophilia A.</a:t>
            </a:r>
          </a:p>
          <a:p>
            <a:pPr marL="0" indent="0">
              <a:buNone/>
            </a:pPr>
            <a:endParaRPr lang="en-US"/>
          </a:p>
        </p:txBody>
      </p:sp>
      <p:pic>
        <p:nvPicPr>
          <p:cNvPr id="4" name="Picture 3">
            <a:extLst>
              <a:ext uri="{FF2B5EF4-FFF2-40B4-BE49-F238E27FC236}">
                <a16:creationId xmlns:a16="http://schemas.microsoft.com/office/drawing/2014/main" id="{127F321D-240E-4CF0-94C4-76B4266B0E95}"/>
              </a:ext>
            </a:extLst>
          </p:cNvPr>
          <p:cNvPicPr>
            <a:picLocks noChangeAspect="1"/>
          </p:cNvPicPr>
          <p:nvPr/>
        </p:nvPicPr>
        <p:blipFill>
          <a:blip r:embed="rId3"/>
          <a:stretch>
            <a:fillRect/>
          </a:stretch>
        </p:blipFill>
        <p:spPr>
          <a:xfrm>
            <a:off x="5532462" y="1737360"/>
            <a:ext cx="5103454" cy="4353128"/>
          </a:xfrm>
          <a:prstGeom prst="rect">
            <a:avLst/>
          </a:prstGeom>
        </p:spPr>
      </p:pic>
    </p:spTree>
    <p:extLst>
      <p:ext uri="{BB962C8B-B14F-4D97-AF65-F5344CB8AC3E}">
        <p14:creationId xmlns:p14="http://schemas.microsoft.com/office/powerpoint/2010/main" val="40139662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44915-DF61-4D4F-9232-C727B6A4806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A400A9E-D41F-4667-BCE7-5C76AC9038A2}"/>
              </a:ext>
            </a:extLst>
          </p:cNvPr>
          <p:cNvSpPr>
            <a:spLocks noGrp="1"/>
          </p:cNvSpPr>
          <p:nvPr>
            <p:ph idx="1"/>
          </p:nvPr>
        </p:nvSpPr>
        <p:spPr/>
        <p:txBody>
          <a:bodyPr/>
          <a:lstStyle/>
          <a:p>
            <a:r>
              <a:rPr lang="vi-VN"/>
              <a:t>Kiểm tra chức năng của VWF thường bao gồm</a:t>
            </a:r>
            <a:r>
              <a:rPr lang="en-US"/>
              <a:t>:</a:t>
            </a:r>
          </a:p>
          <a:p>
            <a:r>
              <a:rPr lang="vi-VN"/>
              <a:t>●</a:t>
            </a:r>
            <a:r>
              <a:rPr lang="en-US"/>
              <a:t> </a:t>
            </a:r>
            <a:r>
              <a:rPr lang="vi-VN"/>
              <a:t>Kháng nguyên huyết tương VWF (VWF: Ag)</a:t>
            </a:r>
          </a:p>
          <a:p>
            <a:r>
              <a:rPr lang="vi-VN"/>
              <a:t>●</a:t>
            </a:r>
            <a:r>
              <a:rPr lang="en-US"/>
              <a:t> </a:t>
            </a:r>
            <a:r>
              <a:rPr lang="vi-VN"/>
              <a:t>Hoạt </a:t>
            </a:r>
            <a:r>
              <a:rPr lang="en-US"/>
              <a:t>tính</a:t>
            </a:r>
            <a:r>
              <a:rPr lang="vi-VN"/>
              <a:t> của VWF huyết tương (</a:t>
            </a:r>
            <a:r>
              <a:rPr lang="en-US"/>
              <a:t> với </a:t>
            </a:r>
            <a:r>
              <a:rPr lang="vi-VN"/>
              <a:t>ristocetin [VWF: RCo] và liên kết collagen [VWF: CB])</a:t>
            </a:r>
          </a:p>
          <a:p>
            <a:r>
              <a:rPr lang="vi-VN"/>
              <a:t>●</a:t>
            </a:r>
            <a:r>
              <a:rPr lang="en-US"/>
              <a:t> </a:t>
            </a:r>
            <a:r>
              <a:rPr lang="vi-VN"/>
              <a:t>Hoạt </a:t>
            </a:r>
            <a:r>
              <a:rPr lang="en-US"/>
              <a:t>tính</a:t>
            </a:r>
            <a:r>
              <a:rPr lang="vi-VN"/>
              <a:t> của yếu tố VIII trong huyết tương</a:t>
            </a:r>
          </a:p>
          <a:p>
            <a:endParaRPr lang="en-US"/>
          </a:p>
        </p:txBody>
      </p:sp>
    </p:spTree>
    <p:extLst>
      <p:ext uri="{BB962C8B-B14F-4D97-AF65-F5344CB8AC3E}">
        <p14:creationId xmlns:p14="http://schemas.microsoft.com/office/powerpoint/2010/main" val="36733577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CEBCDB-6A8A-4497-94AE-FE46663D1754}"/>
              </a:ext>
            </a:extLst>
          </p:cNvPr>
          <p:cNvSpPr>
            <a:spLocks noGrp="1"/>
          </p:cNvSpPr>
          <p:nvPr>
            <p:ph type="title"/>
          </p:nvPr>
        </p:nvSpPr>
        <p:spPr/>
        <p:txBody>
          <a:bodyPr/>
          <a:lstStyle/>
          <a:p>
            <a:r>
              <a:rPr lang="en-US"/>
              <a:t>Tổng quan</a:t>
            </a:r>
          </a:p>
        </p:txBody>
      </p:sp>
      <p:sp>
        <p:nvSpPr>
          <p:cNvPr id="3" name="Content Placeholder 2">
            <a:extLst>
              <a:ext uri="{FF2B5EF4-FFF2-40B4-BE49-F238E27FC236}">
                <a16:creationId xmlns:a16="http://schemas.microsoft.com/office/drawing/2014/main" id="{C7BC732A-0F89-4994-9A34-DB93042BCE5B}"/>
              </a:ext>
            </a:extLst>
          </p:cNvPr>
          <p:cNvSpPr>
            <a:spLocks noGrp="1"/>
          </p:cNvSpPr>
          <p:nvPr>
            <p:ph idx="1"/>
          </p:nvPr>
        </p:nvSpPr>
        <p:spPr/>
        <p:txBody>
          <a:bodyPr/>
          <a:lstStyle/>
          <a:p>
            <a:r>
              <a:rPr lang="en-US" sz="3200"/>
              <a:t>Xuất huyết là tình trạng máu chảy ra khỏi lòng mạch.</a:t>
            </a:r>
          </a:p>
          <a:p>
            <a:r>
              <a:rPr lang="en-US" sz="3200"/>
              <a:t>Quá trình đông máu diễn ra cần sự tham gia của nhiều yếu tố: thành mạch, tiểu cầu, các yếu tố đông máu, các yếu tố chống đông máu và tiêu sợi huyết.</a:t>
            </a:r>
          </a:p>
          <a:p>
            <a:endParaRPr lang="en-US"/>
          </a:p>
        </p:txBody>
      </p:sp>
    </p:spTree>
    <p:extLst>
      <p:ext uri="{BB962C8B-B14F-4D97-AF65-F5344CB8AC3E}">
        <p14:creationId xmlns:p14="http://schemas.microsoft.com/office/powerpoint/2010/main" val="25028259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9A8F8E-3C65-41EF-A7AB-AAEBB6661B69}"/>
              </a:ext>
            </a:extLst>
          </p:cNvPr>
          <p:cNvSpPr>
            <a:spLocks noGrp="1"/>
          </p:cNvSpPr>
          <p:nvPr>
            <p:ph type="title"/>
          </p:nvPr>
        </p:nvSpPr>
        <p:spPr/>
        <p:txBody>
          <a:bodyPr/>
          <a:lstStyle/>
          <a:p>
            <a:endParaRPr lang="en-US"/>
          </a:p>
        </p:txBody>
      </p:sp>
      <p:graphicFrame>
        <p:nvGraphicFramePr>
          <p:cNvPr id="4" name="Table 4">
            <a:extLst>
              <a:ext uri="{FF2B5EF4-FFF2-40B4-BE49-F238E27FC236}">
                <a16:creationId xmlns:a16="http://schemas.microsoft.com/office/drawing/2014/main" id="{59D3B372-4AC5-4133-ABD0-D918A9DEBFC9}"/>
              </a:ext>
            </a:extLst>
          </p:cNvPr>
          <p:cNvGraphicFramePr>
            <a:graphicFrameLocks noGrp="1"/>
          </p:cNvGraphicFramePr>
          <p:nvPr>
            <p:ph idx="1"/>
            <p:extLst>
              <p:ext uri="{D42A27DB-BD31-4B8C-83A1-F6EECF244321}">
                <p14:modId xmlns:p14="http://schemas.microsoft.com/office/powerpoint/2010/main" val="1012846417"/>
              </p:ext>
            </p:extLst>
          </p:nvPr>
        </p:nvGraphicFramePr>
        <p:xfrm>
          <a:off x="1096963" y="1846263"/>
          <a:ext cx="10300380" cy="4319360"/>
        </p:xfrm>
        <a:graphic>
          <a:graphicData uri="http://schemas.openxmlformats.org/drawingml/2006/table">
            <a:tbl>
              <a:tblPr firstRow="1" bandRow="1">
                <a:tableStyleId>{5C22544A-7EE6-4342-B048-85BDC9FD1C3A}</a:tableStyleId>
              </a:tblPr>
              <a:tblGrid>
                <a:gridCol w="3433460">
                  <a:extLst>
                    <a:ext uri="{9D8B030D-6E8A-4147-A177-3AD203B41FA5}">
                      <a16:colId xmlns:a16="http://schemas.microsoft.com/office/drawing/2014/main" val="3811413422"/>
                    </a:ext>
                  </a:extLst>
                </a:gridCol>
                <a:gridCol w="3433460">
                  <a:extLst>
                    <a:ext uri="{9D8B030D-6E8A-4147-A177-3AD203B41FA5}">
                      <a16:colId xmlns:a16="http://schemas.microsoft.com/office/drawing/2014/main" val="1470494622"/>
                    </a:ext>
                  </a:extLst>
                </a:gridCol>
                <a:gridCol w="3433460">
                  <a:extLst>
                    <a:ext uri="{9D8B030D-6E8A-4147-A177-3AD203B41FA5}">
                      <a16:colId xmlns:a16="http://schemas.microsoft.com/office/drawing/2014/main" val="4076299780"/>
                    </a:ext>
                  </a:extLst>
                </a:gridCol>
              </a:tblGrid>
              <a:tr h="370840">
                <a:tc>
                  <a:txBody>
                    <a:bodyPr/>
                    <a:lstStyle/>
                    <a:p>
                      <a:endParaRPr lang="en-US"/>
                    </a:p>
                  </a:txBody>
                  <a:tcPr/>
                </a:tc>
                <a:tc>
                  <a:txBody>
                    <a:bodyPr/>
                    <a:lstStyle/>
                    <a:p>
                      <a:r>
                        <a:rPr lang="en-US"/>
                        <a:t>Hemophilia A/B</a:t>
                      </a:r>
                    </a:p>
                  </a:txBody>
                  <a:tcPr/>
                </a:tc>
                <a:tc>
                  <a:txBody>
                    <a:bodyPr/>
                    <a:lstStyle/>
                    <a:p>
                      <a:r>
                        <a:rPr lang="en-US"/>
                        <a:t>Bệnh vol willebrand</a:t>
                      </a:r>
                    </a:p>
                  </a:txBody>
                  <a:tcPr/>
                </a:tc>
                <a:extLst>
                  <a:ext uri="{0D108BD9-81ED-4DB2-BD59-A6C34878D82A}">
                    <a16:rowId xmlns:a16="http://schemas.microsoft.com/office/drawing/2014/main" val="451972289"/>
                  </a:ext>
                </a:extLst>
              </a:tr>
              <a:tr h="370840">
                <a:tc>
                  <a:txBody>
                    <a:bodyPr/>
                    <a:lstStyle/>
                    <a:p>
                      <a:r>
                        <a:rPr lang="en-US"/>
                        <a:t>Di truyền</a:t>
                      </a:r>
                    </a:p>
                  </a:txBody>
                  <a:tcPr/>
                </a:tc>
                <a:tc>
                  <a:txBody>
                    <a:bodyPr/>
                    <a:lstStyle/>
                    <a:p>
                      <a:r>
                        <a:rPr lang="en-US"/>
                        <a:t>Nhiễm sắc thể X</a:t>
                      </a:r>
                    </a:p>
                  </a:txBody>
                  <a:tcPr/>
                </a:tc>
                <a:tc>
                  <a:txBody>
                    <a:bodyPr/>
                    <a:lstStyle/>
                    <a:p>
                      <a:r>
                        <a:rPr lang="en-US"/>
                        <a:t>Trội không hoàn toàn NST th</a:t>
                      </a:r>
                      <a:r>
                        <a:rPr lang="vi-VN"/>
                        <a:t>ư</a:t>
                      </a:r>
                      <a:r>
                        <a:rPr lang="en-US"/>
                        <a:t>ờng</a:t>
                      </a:r>
                    </a:p>
                  </a:txBody>
                  <a:tcPr/>
                </a:tc>
                <a:extLst>
                  <a:ext uri="{0D108BD9-81ED-4DB2-BD59-A6C34878D82A}">
                    <a16:rowId xmlns:a16="http://schemas.microsoft.com/office/drawing/2014/main" val="2856114079"/>
                  </a:ext>
                </a:extLst>
              </a:tr>
              <a:tr h="370840">
                <a:tc>
                  <a:txBody>
                    <a:bodyPr/>
                    <a:lstStyle/>
                    <a:p>
                      <a:r>
                        <a:rPr lang="en-US"/>
                        <a:t>Vị trí chảy máu</a:t>
                      </a:r>
                    </a:p>
                  </a:txBody>
                  <a:tcPr/>
                </a:tc>
                <a:tc>
                  <a:txBody>
                    <a:bodyPr/>
                    <a:lstStyle/>
                    <a:p>
                      <a:r>
                        <a:rPr lang="en-US"/>
                        <a:t>C</a:t>
                      </a:r>
                      <a:r>
                        <a:rPr lang="vi-VN"/>
                        <a:t>ơ</a:t>
                      </a:r>
                      <a:r>
                        <a:rPr lang="en-US"/>
                        <a:t>, khớp, sau chấn th</a:t>
                      </a:r>
                      <a:r>
                        <a:rPr lang="vi-VN"/>
                        <a:t>ư</a:t>
                      </a:r>
                      <a:r>
                        <a:rPr lang="en-US"/>
                        <a:t>ờng, phẫu thuật</a:t>
                      </a:r>
                    </a:p>
                  </a:txBody>
                  <a:tcPr/>
                </a:tc>
                <a:tc>
                  <a:txBody>
                    <a:bodyPr/>
                    <a:lstStyle/>
                    <a:p>
                      <a:r>
                        <a:rPr lang="en-US"/>
                        <a:t>Niêm mạc, n</a:t>
                      </a:r>
                      <a:r>
                        <a:rPr lang="vi-VN"/>
                        <a:t>ơ</a:t>
                      </a:r>
                      <a:r>
                        <a:rPr lang="en-US"/>
                        <a:t>i cắt da, sau phẫu thuật, chấn th</a:t>
                      </a:r>
                      <a:r>
                        <a:rPr lang="vi-VN"/>
                        <a:t>ư</a:t>
                      </a:r>
                      <a:r>
                        <a:rPr lang="en-US"/>
                        <a:t>ơng</a:t>
                      </a:r>
                    </a:p>
                  </a:txBody>
                  <a:tcPr/>
                </a:tc>
                <a:extLst>
                  <a:ext uri="{0D108BD9-81ED-4DB2-BD59-A6C34878D82A}">
                    <a16:rowId xmlns:a16="http://schemas.microsoft.com/office/drawing/2014/main" val="3360602250"/>
                  </a:ext>
                </a:extLst>
              </a:tr>
              <a:tr h="370840">
                <a:tc>
                  <a:txBody>
                    <a:bodyPr/>
                    <a:lstStyle/>
                    <a:p>
                      <a:r>
                        <a:rPr lang="en-US"/>
                        <a:t>Số l</a:t>
                      </a:r>
                      <a:r>
                        <a:rPr lang="vi-VN"/>
                        <a:t>ư</a:t>
                      </a:r>
                      <a:r>
                        <a:rPr lang="en-US"/>
                        <a:t>ợng tiểu cầu</a:t>
                      </a:r>
                    </a:p>
                  </a:txBody>
                  <a:tcPr/>
                </a:tc>
                <a:tc>
                  <a:txBody>
                    <a:bodyPr/>
                    <a:lstStyle/>
                    <a:p>
                      <a:r>
                        <a:rPr lang="en-US"/>
                        <a:t>Bình th</a:t>
                      </a:r>
                      <a:r>
                        <a:rPr lang="vi-VN"/>
                        <a:t>ư</a:t>
                      </a:r>
                      <a:r>
                        <a:rPr lang="en-US"/>
                        <a:t>ờng</a:t>
                      </a:r>
                    </a:p>
                  </a:txBody>
                  <a:tcPr/>
                </a:tc>
                <a:tc>
                  <a:txBody>
                    <a:bodyPr/>
                    <a:lstStyle/>
                    <a:p>
                      <a:r>
                        <a:rPr lang="en-US"/>
                        <a:t>Bình th</a:t>
                      </a:r>
                      <a:r>
                        <a:rPr lang="vi-VN"/>
                        <a:t>ư</a:t>
                      </a:r>
                      <a:r>
                        <a:rPr lang="en-US"/>
                        <a:t>ờng</a:t>
                      </a:r>
                    </a:p>
                  </a:txBody>
                  <a:tcPr/>
                </a:tc>
                <a:extLst>
                  <a:ext uri="{0D108BD9-81ED-4DB2-BD59-A6C34878D82A}">
                    <a16:rowId xmlns:a16="http://schemas.microsoft.com/office/drawing/2014/main" val="354935277"/>
                  </a:ext>
                </a:extLst>
              </a:tr>
              <a:tr h="370840">
                <a:tc>
                  <a:txBody>
                    <a:bodyPr/>
                    <a:lstStyle/>
                    <a:p>
                      <a:r>
                        <a:rPr lang="en-US"/>
                        <a:t>PFA 100</a:t>
                      </a:r>
                    </a:p>
                  </a:txBody>
                  <a:tcPr/>
                </a:tc>
                <a:tc>
                  <a:txBody>
                    <a:bodyPr/>
                    <a:lstStyle/>
                    <a:p>
                      <a:r>
                        <a:rPr lang="en-US"/>
                        <a:t>Bình th</a:t>
                      </a:r>
                      <a:r>
                        <a:rPr lang="vi-VN"/>
                        <a:t>ư</a:t>
                      </a:r>
                      <a:r>
                        <a:rPr lang="en-US"/>
                        <a:t>ờng</a:t>
                      </a:r>
                    </a:p>
                  </a:txBody>
                  <a:tcPr/>
                </a:tc>
                <a:tc>
                  <a:txBody>
                    <a:bodyPr/>
                    <a:lstStyle/>
                    <a:p>
                      <a:r>
                        <a:rPr lang="en-US"/>
                        <a:t>Kéo dài</a:t>
                      </a:r>
                    </a:p>
                  </a:txBody>
                  <a:tcPr/>
                </a:tc>
                <a:extLst>
                  <a:ext uri="{0D108BD9-81ED-4DB2-BD59-A6C34878D82A}">
                    <a16:rowId xmlns:a16="http://schemas.microsoft.com/office/drawing/2014/main" val="658664057"/>
                  </a:ext>
                </a:extLst>
              </a:tr>
              <a:tr h="463686">
                <a:tc>
                  <a:txBody>
                    <a:bodyPr/>
                    <a:lstStyle/>
                    <a:p>
                      <a:r>
                        <a:rPr lang="en-US"/>
                        <a:t>aPTT</a:t>
                      </a:r>
                    </a:p>
                  </a:txBody>
                  <a:tcPr/>
                </a:tc>
                <a:tc>
                  <a:txBody>
                    <a:bodyPr/>
                    <a:lstStyle/>
                    <a:p>
                      <a:r>
                        <a:rPr lang="en-US"/>
                        <a:t>Kéo dài</a:t>
                      </a:r>
                    </a:p>
                  </a:txBody>
                  <a:tcPr/>
                </a:tc>
                <a:tc>
                  <a:txBody>
                    <a:bodyPr/>
                    <a:lstStyle/>
                    <a:p>
                      <a:r>
                        <a:rPr lang="en-US"/>
                        <a:t>Kéo dài hoặc bình th</a:t>
                      </a:r>
                      <a:r>
                        <a:rPr lang="vi-VN"/>
                        <a:t>ư</a:t>
                      </a:r>
                      <a:r>
                        <a:rPr lang="en-US"/>
                        <a:t>ờng</a:t>
                      </a:r>
                    </a:p>
                  </a:txBody>
                  <a:tcPr/>
                </a:tc>
                <a:extLst>
                  <a:ext uri="{0D108BD9-81ED-4DB2-BD59-A6C34878D82A}">
                    <a16:rowId xmlns:a16="http://schemas.microsoft.com/office/drawing/2014/main" val="991906531"/>
                  </a:ext>
                </a:extLst>
              </a:tr>
              <a:tr h="452074">
                <a:tc>
                  <a:txBody>
                    <a:bodyPr/>
                    <a:lstStyle/>
                    <a:p>
                      <a:r>
                        <a:rPr lang="en-US"/>
                        <a:t>Yếu tố VIII/IX</a:t>
                      </a:r>
                    </a:p>
                  </a:txBody>
                  <a:tcPr/>
                </a:tc>
                <a:tc>
                  <a:txBody>
                    <a:bodyPr/>
                    <a:lstStyle/>
                    <a:p>
                      <a:r>
                        <a:rPr lang="en-US"/>
                        <a:t>Giảm</a:t>
                      </a:r>
                    </a:p>
                  </a:txBody>
                  <a:tcPr/>
                </a:tc>
                <a:tc>
                  <a:txBody>
                    <a:bodyPr/>
                    <a:lstStyle/>
                    <a:p>
                      <a:r>
                        <a:rPr lang="en-US"/>
                        <a:t>Có thể giảm yếu tố VIII</a:t>
                      </a:r>
                    </a:p>
                  </a:txBody>
                  <a:tcPr/>
                </a:tc>
                <a:extLst>
                  <a:ext uri="{0D108BD9-81ED-4DB2-BD59-A6C34878D82A}">
                    <a16:rowId xmlns:a16="http://schemas.microsoft.com/office/drawing/2014/main" val="1631765940"/>
                  </a:ext>
                </a:extLst>
              </a:tr>
              <a:tr h="370840">
                <a:tc>
                  <a:txBody>
                    <a:bodyPr/>
                    <a:lstStyle/>
                    <a:p>
                      <a:r>
                        <a:rPr lang="en-US"/>
                        <a:t>vWF</a:t>
                      </a:r>
                    </a:p>
                  </a:txBody>
                  <a:tcPr/>
                </a:tc>
                <a:tc>
                  <a:txBody>
                    <a:bodyPr/>
                    <a:lstStyle/>
                    <a:p>
                      <a:r>
                        <a:rPr lang="en-US"/>
                        <a:t>Bình th</a:t>
                      </a:r>
                      <a:r>
                        <a:rPr lang="vi-VN"/>
                        <a:t>ư</a:t>
                      </a:r>
                      <a:r>
                        <a:rPr lang="en-US"/>
                        <a:t>ờng</a:t>
                      </a:r>
                    </a:p>
                  </a:txBody>
                  <a:tcPr/>
                </a:tc>
                <a:tc>
                  <a:txBody>
                    <a:bodyPr/>
                    <a:lstStyle/>
                    <a:p>
                      <a:r>
                        <a:rPr lang="en-US"/>
                        <a:t>Thấp hay chức năng bất th</a:t>
                      </a:r>
                      <a:r>
                        <a:rPr lang="vi-VN"/>
                        <a:t>ư</a:t>
                      </a:r>
                      <a:r>
                        <a:rPr lang="en-US"/>
                        <a:t>ờng</a:t>
                      </a:r>
                    </a:p>
                  </a:txBody>
                  <a:tcPr/>
                </a:tc>
                <a:extLst>
                  <a:ext uri="{0D108BD9-81ED-4DB2-BD59-A6C34878D82A}">
                    <a16:rowId xmlns:a16="http://schemas.microsoft.com/office/drawing/2014/main" val="2179784513"/>
                  </a:ext>
                </a:extLst>
              </a:tr>
              <a:tr h="370840">
                <a:tc>
                  <a:txBody>
                    <a:bodyPr/>
                    <a:lstStyle/>
                    <a:p>
                      <a:r>
                        <a:rPr lang="en-US"/>
                        <a:t>Kết tập tiểu cầu với ristocetin</a:t>
                      </a:r>
                    </a:p>
                  </a:txBody>
                  <a:tcPr/>
                </a:tc>
                <a:tc>
                  <a:txBody>
                    <a:bodyPr/>
                    <a:lstStyle/>
                    <a:p>
                      <a:r>
                        <a:rPr lang="en-US"/>
                        <a:t>Bình th</a:t>
                      </a:r>
                      <a:r>
                        <a:rPr lang="vi-VN"/>
                        <a:t>ư</a:t>
                      </a:r>
                      <a:r>
                        <a:rPr lang="en-US"/>
                        <a:t>ờng</a:t>
                      </a:r>
                    </a:p>
                  </a:txBody>
                  <a:tcPr/>
                </a:tc>
                <a:tc>
                  <a:txBody>
                    <a:bodyPr/>
                    <a:lstStyle/>
                    <a:p>
                      <a:r>
                        <a:rPr lang="en-US"/>
                        <a:t>Không</a:t>
                      </a:r>
                    </a:p>
                  </a:txBody>
                  <a:tcPr/>
                </a:tc>
                <a:extLst>
                  <a:ext uri="{0D108BD9-81ED-4DB2-BD59-A6C34878D82A}">
                    <a16:rowId xmlns:a16="http://schemas.microsoft.com/office/drawing/2014/main" val="3571843296"/>
                  </a:ext>
                </a:extLst>
              </a:tr>
            </a:tbl>
          </a:graphicData>
        </a:graphic>
      </p:graphicFrame>
    </p:spTree>
    <p:extLst>
      <p:ext uri="{BB962C8B-B14F-4D97-AF65-F5344CB8AC3E}">
        <p14:creationId xmlns:p14="http://schemas.microsoft.com/office/powerpoint/2010/main" val="31450334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C20DF05-A794-44AA-BCDF-A9891C3DA6F2}"/>
              </a:ext>
            </a:extLst>
          </p:cNvPr>
          <p:cNvPicPr>
            <a:picLocks noChangeAspect="1"/>
          </p:cNvPicPr>
          <p:nvPr/>
        </p:nvPicPr>
        <p:blipFill>
          <a:blip r:embed="rId2"/>
          <a:stretch>
            <a:fillRect/>
          </a:stretch>
        </p:blipFill>
        <p:spPr>
          <a:xfrm>
            <a:off x="2727844" y="0"/>
            <a:ext cx="6560535" cy="6679048"/>
          </a:xfrm>
          <a:prstGeom prst="rect">
            <a:avLst/>
          </a:prstGeom>
        </p:spPr>
      </p:pic>
    </p:spTree>
    <p:extLst>
      <p:ext uri="{BB962C8B-B14F-4D97-AF65-F5344CB8AC3E}">
        <p14:creationId xmlns:p14="http://schemas.microsoft.com/office/powerpoint/2010/main" val="140966320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A0D236-BA74-4A59-BD30-1E4F4BA742C1}"/>
              </a:ext>
            </a:extLst>
          </p:cNvPr>
          <p:cNvSpPr>
            <a:spLocks noGrp="1"/>
          </p:cNvSpPr>
          <p:nvPr>
            <p:ph type="title"/>
          </p:nvPr>
        </p:nvSpPr>
        <p:spPr/>
        <p:txBody>
          <a:bodyPr/>
          <a:lstStyle/>
          <a:p>
            <a:r>
              <a:rPr lang="en-US"/>
              <a:t>Nhóm nguyên nhân mắc phải</a:t>
            </a:r>
          </a:p>
        </p:txBody>
      </p:sp>
      <p:sp>
        <p:nvSpPr>
          <p:cNvPr id="3" name="Content Placeholder 2">
            <a:extLst>
              <a:ext uri="{FF2B5EF4-FFF2-40B4-BE49-F238E27FC236}">
                <a16:creationId xmlns:a16="http://schemas.microsoft.com/office/drawing/2014/main" id="{D15E2997-294F-4884-9D8B-07E2E5FDB641}"/>
              </a:ext>
            </a:extLst>
          </p:cNvPr>
          <p:cNvSpPr>
            <a:spLocks noGrp="1"/>
          </p:cNvSpPr>
          <p:nvPr>
            <p:ph idx="1"/>
          </p:nvPr>
        </p:nvSpPr>
        <p:spPr/>
        <p:txBody>
          <a:bodyPr>
            <a:normAutofit/>
          </a:bodyPr>
          <a:lstStyle/>
          <a:p>
            <a:r>
              <a:rPr lang="en-US" sz="2800" dirty="0"/>
              <a:t>Th</a:t>
            </a:r>
            <a:r>
              <a:rPr lang="vi-VN" sz="2800" dirty="0"/>
              <a:t>ư</a:t>
            </a:r>
            <a:r>
              <a:rPr lang="en-US" sz="2800" dirty="0" err="1"/>
              <a:t>ờng</a:t>
            </a:r>
            <a:r>
              <a:rPr lang="en-US" sz="2800" dirty="0"/>
              <a:t> </a:t>
            </a:r>
            <a:r>
              <a:rPr lang="en-US" sz="2800" dirty="0" err="1"/>
              <a:t>rối</a:t>
            </a:r>
            <a:r>
              <a:rPr lang="en-US" sz="2800" dirty="0"/>
              <a:t> </a:t>
            </a:r>
            <a:r>
              <a:rPr lang="en-US" sz="2800" dirty="0" err="1"/>
              <a:t>loạn</a:t>
            </a:r>
            <a:r>
              <a:rPr lang="en-US" sz="2800" dirty="0"/>
              <a:t> nhiều </a:t>
            </a:r>
            <a:r>
              <a:rPr lang="en-US" sz="2800" dirty="0" err="1"/>
              <a:t>yếu</a:t>
            </a:r>
            <a:r>
              <a:rPr lang="en-US" sz="2800" dirty="0"/>
              <a:t> </a:t>
            </a:r>
            <a:r>
              <a:rPr lang="en-US" sz="2800" dirty="0" err="1"/>
              <a:t>tố</a:t>
            </a:r>
            <a:r>
              <a:rPr lang="en-US" sz="2800" dirty="0"/>
              <a:t> </a:t>
            </a:r>
            <a:r>
              <a:rPr lang="en-US" sz="2800" dirty="0" err="1"/>
              <a:t>đông</a:t>
            </a:r>
            <a:r>
              <a:rPr lang="en-US" sz="2800" dirty="0"/>
              <a:t> </a:t>
            </a:r>
            <a:r>
              <a:rPr lang="en-US" sz="2800" dirty="0" err="1"/>
              <a:t>máu</a:t>
            </a:r>
            <a:r>
              <a:rPr lang="en-US" sz="2800" dirty="0"/>
              <a:t>.</a:t>
            </a:r>
          </a:p>
          <a:p>
            <a:r>
              <a:rPr lang="en-US" sz="2800" dirty="0" err="1"/>
              <a:t>Các</a:t>
            </a:r>
            <a:r>
              <a:rPr lang="en-US" sz="2800" dirty="0"/>
              <a:t> </a:t>
            </a:r>
            <a:r>
              <a:rPr lang="en-US" sz="2800" dirty="0" err="1"/>
              <a:t>nguyên</a:t>
            </a:r>
            <a:r>
              <a:rPr lang="en-US" sz="2800" dirty="0"/>
              <a:t> </a:t>
            </a:r>
            <a:r>
              <a:rPr lang="en-US" sz="2800" dirty="0" err="1"/>
              <a:t>nhân</a:t>
            </a:r>
            <a:r>
              <a:rPr lang="en-US" sz="2800" dirty="0"/>
              <a:t> </a:t>
            </a:r>
            <a:r>
              <a:rPr lang="en-US" sz="2800" dirty="0" err="1"/>
              <a:t>th</a:t>
            </a:r>
            <a:r>
              <a:rPr lang="vi-VN" sz="2800" dirty="0"/>
              <a:t>ư</a:t>
            </a:r>
            <a:r>
              <a:rPr lang="en-US" sz="2800" dirty="0" err="1"/>
              <a:t>ờng</a:t>
            </a:r>
            <a:r>
              <a:rPr lang="en-US" sz="2800" dirty="0"/>
              <a:t> </a:t>
            </a:r>
            <a:r>
              <a:rPr lang="en-US" sz="2800" dirty="0" err="1"/>
              <a:t>gặp</a:t>
            </a:r>
            <a:r>
              <a:rPr lang="en-US" sz="2800" dirty="0"/>
              <a:t> bao </a:t>
            </a:r>
            <a:r>
              <a:rPr lang="en-US" sz="2800" dirty="0" err="1"/>
              <a:t>gồm</a:t>
            </a:r>
            <a:r>
              <a:rPr lang="en-US" sz="2800" dirty="0"/>
              <a:t>:</a:t>
            </a:r>
          </a:p>
          <a:p>
            <a:pPr lvl="1">
              <a:buFont typeface="Arial" panose="020B0604020202020204" pitchFamily="34" charset="0"/>
              <a:buChar char="•"/>
            </a:pPr>
            <a:r>
              <a:rPr lang="en-US" sz="2400" b="1" dirty="0" err="1"/>
              <a:t>Thiếu</a:t>
            </a:r>
            <a:r>
              <a:rPr lang="en-US" sz="2400" b="1" dirty="0"/>
              <a:t> vitamin K </a:t>
            </a:r>
            <a:r>
              <a:rPr lang="en-US" sz="2400" dirty="0">
                <a:solidFill>
                  <a:srgbClr val="FF0000"/>
                </a:solidFill>
              </a:rPr>
              <a:t>(</a:t>
            </a:r>
            <a:r>
              <a:rPr lang="en-US" sz="2400" dirty="0" err="1">
                <a:solidFill>
                  <a:srgbClr val="FF0000"/>
                </a:solidFill>
              </a:rPr>
              <a:t>các</a:t>
            </a:r>
            <a:r>
              <a:rPr lang="en-US" sz="2400" dirty="0">
                <a:solidFill>
                  <a:srgbClr val="FF0000"/>
                </a:solidFill>
              </a:rPr>
              <a:t> YTĐM </a:t>
            </a:r>
            <a:r>
              <a:rPr lang="en-US" sz="2400" dirty="0" err="1">
                <a:solidFill>
                  <a:srgbClr val="FF0000"/>
                </a:solidFill>
              </a:rPr>
              <a:t>phụ</a:t>
            </a:r>
            <a:r>
              <a:rPr lang="en-US" sz="2400" dirty="0">
                <a:solidFill>
                  <a:srgbClr val="FF0000"/>
                </a:solidFill>
              </a:rPr>
              <a:t> </a:t>
            </a:r>
            <a:r>
              <a:rPr lang="en-US" sz="2400" dirty="0" err="1">
                <a:solidFill>
                  <a:srgbClr val="FF0000"/>
                </a:solidFill>
              </a:rPr>
              <a:t>thuộc</a:t>
            </a:r>
            <a:r>
              <a:rPr lang="en-US" sz="2400" dirty="0">
                <a:solidFill>
                  <a:srgbClr val="FF0000"/>
                </a:solidFill>
              </a:rPr>
              <a:t>: II, VII, IX, X) </a:t>
            </a:r>
            <a:r>
              <a:rPr lang="en-US" sz="2400" dirty="0" err="1">
                <a:solidFill>
                  <a:srgbClr val="FF0000"/>
                </a:solidFill>
              </a:rPr>
              <a:t>có</a:t>
            </a:r>
            <a:r>
              <a:rPr lang="en-US" sz="2400" dirty="0">
                <a:solidFill>
                  <a:srgbClr val="FF0000"/>
                </a:solidFill>
              </a:rPr>
              <a:t> </a:t>
            </a:r>
            <a:r>
              <a:rPr lang="en-US" sz="2400" dirty="0" err="1">
                <a:solidFill>
                  <a:srgbClr val="FF0000"/>
                </a:solidFill>
              </a:rPr>
              <a:t>thể</a:t>
            </a:r>
            <a:r>
              <a:rPr lang="en-US" sz="2400" dirty="0">
                <a:solidFill>
                  <a:srgbClr val="FF0000"/>
                </a:solidFill>
              </a:rPr>
              <a:t> </a:t>
            </a:r>
            <a:r>
              <a:rPr lang="en-US" sz="2400" dirty="0" err="1">
                <a:solidFill>
                  <a:srgbClr val="FF0000"/>
                </a:solidFill>
              </a:rPr>
              <a:t>điều</a:t>
            </a:r>
            <a:r>
              <a:rPr lang="en-US" sz="2400" dirty="0">
                <a:solidFill>
                  <a:srgbClr val="FF0000"/>
                </a:solidFill>
              </a:rPr>
              <a:t> </a:t>
            </a:r>
            <a:r>
              <a:rPr lang="en-US" sz="2400" dirty="0" err="1">
                <a:solidFill>
                  <a:srgbClr val="FF0000"/>
                </a:solidFill>
              </a:rPr>
              <a:t>trị</a:t>
            </a:r>
            <a:r>
              <a:rPr lang="en-US" sz="2400" dirty="0">
                <a:solidFill>
                  <a:srgbClr val="FF0000"/>
                </a:solidFill>
              </a:rPr>
              <a:t> được</a:t>
            </a:r>
          </a:p>
          <a:p>
            <a:pPr lvl="1">
              <a:buFont typeface="Arial" panose="020B0604020202020204" pitchFamily="34" charset="0"/>
              <a:buChar char="•"/>
            </a:pPr>
            <a:r>
              <a:rPr lang="en-US" sz="2400" dirty="0" err="1"/>
              <a:t>Bệnh</a:t>
            </a:r>
            <a:r>
              <a:rPr lang="en-US" sz="2400" dirty="0"/>
              <a:t> </a:t>
            </a:r>
            <a:r>
              <a:rPr lang="en-US" sz="2400" dirty="0" err="1"/>
              <a:t>gan</a:t>
            </a:r>
            <a:endParaRPr lang="en-US" sz="2400" dirty="0"/>
          </a:p>
          <a:p>
            <a:pPr lvl="1">
              <a:buFont typeface="Arial" panose="020B0604020202020204" pitchFamily="34" charset="0"/>
              <a:buChar char="•"/>
            </a:pPr>
            <a:r>
              <a:rPr lang="en-US" sz="2400" dirty="0"/>
              <a:t>DIC</a:t>
            </a:r>
          </a:p>
          <a:p>
            <a:pPr lvl="1">
              <a:buFont typeface="Arial" panose="020B0604020202020204" pitchFamily="34" charset="0"/>
              <a:buChar char="•"/>
            </a:pPr>
            <a:r>
              <a:rPr lang="en-US" sz="2400" dirty="0" err="1"/>
              <a:t>Kháng</a:t>
            </a:r>
            <a:r>
              <a:rPr lang="en-US" sz="2400" dirty="0"/>
              <a:t> </a:t>
            </a:r>
            <a:r>
              <a:rPr lang="en-US" sz="2400" dirty="0" err="1"/>
              <a:t>thể</a:t>
            </a:r>
            <a:r>
              <a:rPr lang="en-US" sz="2400" dirty="0"/>
              <a:t> </a:t>
            </a:r>
            <a:r>
              <a:rPr lang="en-US" sz="2400" dirty="0" err="1"/>
              <a:t>kháng</a:t>
            </a:r>
            <a:r>
              <a:rPr lang="en-US" sz="2400" dirty="0"/>
              <a:t> </a:t>
            </a:r>
            <a:r>
              <a:rPr lang="en-US" sz="2400" dirty="0" err="1"/>
              <a:t>yếu</a:t>
            </a:r>
            <a:r>
              <a:rPr lang="en-US" sz="2400" dirty="0"/>
              <a:t> </a:t>
            </a:r>
            <a:r>
              <a:rPr lang="en-US" sz="2400" dirty="0" err="1"/>
              <a:t>tố</a:t>
            </a:r>
            <a:r>
              <a:rPr lang="en-US" sz="2400" dirty="0"/>
              <a:t> </a:t>
            </a:r>
            <a:r>
              <a:rPr lang="en-US" sz="2400" dirty="0" err="1"/>
              <a:t>đông</a:t>
            </a:r>
            <a:r>
              <a:rPr lang="en-US" sz="2400" dirty="0"/>
              <a:t> </a:t>
            </a:r>
            <a:r>
              <a:rPr lang="en-US" sz="2400" dirty="0" err="1"/>
              <a:t>máu</a:t>
            </a:r>
            <a:r>
              <a:rPr lang="en-US" sz="2400" dirty="0"/>
              <a:t>.</a:t>
            </a:r>
          </a:p>
          <a:p>
            <a:pPr lvl="1">
              <a:buFont typeface="Arial" panose="020B0604020202020204" pitchFamily="34" charset="0"/>
              <a:buChar char="•"/>
            </a:pPr>
            <a:r>
              <a:rPr lang="en-US" sz="2400" dirty="0" err="1"/>
              <a:t>Thuốc</a:t>
            </a:r>
            <a:r>
              <a:rPr lang="en-US" sz="2400" dirty="0"/>
              <a:t>.</a:t>
            </a:r>
          </a:p>
        </p:txBody>
      </p:sp>
    </p:spTree>
    <p:extLst>
      <p:ext uri="{BB962C8B-B14F-4D97-AF65-F5344CB8AC3E}">
        <p14:creationId xmlns:p14="http://schemas.microsoft.com/office/powerpoint/2010/main" val="389671843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A0D236-BA74-4A59-BD30-1E4F4BA742C1}"/>
              </a:ext>
            </a:extLst>
          </p:cNvPr>
          <p:cNvSpPr>
            <a:spLocks noGrp="1"/>
          </p:cNvSpPr>
          <p:nvPr>
            <p:ph type="title"/>
          </p:nvPr>
        </p:nvSpPr>
        <p:spPr/>
        <p:txBody>
          <a:bodyPr/>
          <a:lstStyle/>
          <a:p>
            <a:r>
              <a:rPr lang="en-US"/>
              <a:t>Nhóm nguyên nhân mắc phải</a:t>
            </a:r>
          </a:p>
        </p:txBody>
      </p:sp>
      <p:sp>
        <p:nvSpPr>
          <p:cNvPr id="3" name="Content Placeholder 2">
            <a:extLst>
              <a:ext uri="{FF2B5EF4-FFF2-40B4-BE49-F238E27FC236}">
                <a16:creationId xmlns:a16="http://schemas.microsoft.com/office/drawing/2014/main" id="{D15E2997-294F-4884-9D8B-07E2E5FDB641}"/>
              </a:ext>
            </a:extLst>
          </p:cNvPr>
          <p:cNvSpPr>
            <a:spLocks noGrp="1"/>
          </p:cNvSpPr>
          <p:nvPr>
            <p:ph idx="1"/>
          </p:nvPr>
        </p:nvSpPr>
        <p:spPr/>
        <p:txBody>
          <a:bodyPr>
            <a:normAutofit/>
          </a:bodyPr>
          <a:lstStyle/>
          <a:p>
            <a:r>
              <a:rPr lang="en-US" sz="2800" dirty="0" err="1"/>
              <a:t>Thiếu</a:t>
            </a:r>
            <a:r>
              <a:rPr lang="en-US" sz="2800" dirty="0"/>
              <a:t> vitamin K:</a:t>
            </a:r>
          </a:p>
          <a:p>
            <a:pPr lvl="1">
              <a:buFont typeface="Arial" panose="020B0604020202020204" pitchFamily="34" charset="0"/>
              <a:buChar char="•"/>
            </a:pPr>
            <a:r>
              <a:rPr lang="en-US" sz="2200" dirty="0"/>
              <a:t>Vitamin K </a:t>
            </a:r>
            <a:r>
              <a:rPr lang="en-US" sz="2200" dirty="0" err="1"/>
              <a:t>cần</a:t>
            </a:r>
            <a:r>
              <a:rPr lang="en-US" sz="2200" dirty="0"/>
              <a:t> </a:t>
            </a:r>
            <a:r>
              <a:rPr lang="en-US" sz="2200" dirty="0" err="1"/>
              <a:t>thiết</a:t>
            </a:r>
            <a:r>
              <a:rPr lang="en-US" sz="2200" dirty="0"/>
              <a:t> </a:t>
            </a:r>
            <a:r>
              <a:rPr lang="en-US" sz="2200" dirty="0" err="1"/>
              <a:t>cho</a:t>
            </a:r>
            <a:r>
              <a:rPr lang="en-US" sz="2200" dirty="0"/>
              <a:t> </a:t>
            </a:r>
            <a:r>
              <a:rPr lang="en-US" sz="2200" dirty="0" err="1"/>
              <a:t>hoạt</a:t>
            </a:r>
            <a:r>
              <a:rPr lang="en-US" sz="2200" dirty="0"/>
              <a:t> </a:t>
            </a:r>
            <a:r>
              <a:rPr lang="en-US" sz="2200" dirty="0" err="1"/>
              <a:t>động</a:t>
            </a:r>
            <a:r>
              <a:rPr lang="en-US" sz="2200" dirty="0"/>
              <a:t> của </a:t>
            </a:r>
            <a:r>
              <a:rPr lang="en-US" sz="2200" dirty="0" err="1"/>
              <a:t>các</a:t>
            </a:r>
            <a:r>
              <a:rPr lang="en-US" sz="2200" dirty="0"/>
              <a:t> </a:t>
            </a:r>
            <a:r>
              <a:rPr lang="en-US" sz="2200" dirty="0" err="1"/>
              <a:t>yếu</a:t>
            </a:r>
            <a:r>
              <a:rPr lang="en-US" sz="2200" dirty="0"/>
              <a:t> </a:t>
            </a:r>
            <a:r>
              <a:rPr lang="en-US" sz="2200" dirty="0" err="1"/>
              <a:t>tố</a:t>
            </a:r>
            <a:r>
              <a:rPr lang="en-US" sz="2200" dirty="0"/>
              <a:t> II,VII,IX,X, protein C </a:t>
            </a:r>
            <a:r>
              <a:rPr lang="en-US" sz="2200" dirty="0" err="1"/>
              <a:t>và</a:t>
            </a:r>
            <a:r>
              <a:rPr lang="en-US" sz="2200" dirty="0"/>
              <a:t> protein S.</a:t>
            </a:r>
          </a:p>
          <a:p>
            <a:pPr lvl="1">
              <a:buFont typeface="Arial" panose="020B0604020202020204" pitchFamily="34" charset="0"/>
              <a:buChar char="•"/>
            </a:pPr>
            <a:r>
              <a:rPr lang="en-US" sz="2200" dirty="0" err="1"/>
              <a:t>Thiếu</a:t>
            </a:r>
            <a:r>
              <a:rPr lang="en-US" sz="2200" dirty="0"/>
              <a:t> vitamin K </a:t>
            </a:r>
            <a:r>
              <a:rPr lang="en-US" sz="2200" dirty="0" err="1"/>
              <a:t>sẽ</a:t>
            </a:r>
            <a:r>
              <a:rPr lang="en-US" sz="2200" dirty="0"/>
              <a:t> </a:t>
            </a:r>
            <a:r>
              <a:rPr lang="en-US" sz="2200" dirty="0" err="1"/>
              <a:t>dẫn</a:t>
            </a:r>
            <a:r>
              <a:rPr lang="en-US" sz="2200" dirty="0"/>
              <a:t> </a:t>
            </a:r>
            <a:r>
              <a:rPr lang="en-US" sz="2200" dirty="0" err="1"/>
              <a:t>đến</a:t>
            </a:r>
            <a:r>
              <a:rPr lang="en-US" sz="2200" dirty="0"/>
              <a:t> </a:t>
            </a:r>
            <a:r>
              <a:rPr lang="en-US" sz="2200" dirty="0" err="1"/>
              <a:t>rối</a:t>
            </a:r>
            <a:r>
              <a:rPr lang="en-US" sz="2200" dirty="0"/>
              <a:t> </a:t>
            </a:r>
            <a:r>
              <a:rPr lang="en-US" sz="2200" dirty="0" err="1"/>
              <a:t>loạn</a:t>
            </a:r>
            <a:r>
              <a:rPr lang="en-US" sz="2200" dirty="0"/>
              <a:t> </a:t>
            </a:r>
            <a:r>
              <a:rPr lang="en-US" sz="2200" dirty="0" err="1"/>
              <a:t>cả</a:t>
            </a:r>
            <a:r>
              <a:rPr lang="en-US" sz="2200" dirty="0"/>
              <a:t> 2 con đ</a:t>
            </a:r>
            <a:r>
              <a:rPr lang="vi-VN" sz="2200" dirty="0"/>
              <a:t>ư</a:t>
            </a:r>
            <a:r>
              <a:rPr lang="en-US" sz="2200" dirty="0" err="1"/>
              <a:t>ờng</a:t>
            </a:r>
            <a:r>
              <a:rPr lang="en-US" sz="2200" dirty="0"/>
              <a:t> </a:t>
            </a:r>
            <a:r>
              <a:rPr lang="en-US" sz="2200" dirty="0" err="1"/>
              <a:t>đông</a:t>
            </a:r>
            <a:r>
              <a:rPr lang="en-US" sz="2200" dirty="0"/>
              <a:t> </a:t>
            </a:r>
            <a:r>
              <a:rPr lang="en-US" sz="2200" dirty="0" err="1"/>
              <a:t>máu</a:t>
            </a:r>
            <a:r>
              <a:rPr lang="en-US" sz="2200" dirty="0"/>
              <a:t> </a:t>
            </a:r>
            <a:r>
              <a:rPr lang="en-US" sz="2200" dirty="0" err="1"/>
              <a:t>nội</a:t>
            </a:r>
            <a:r>
              <a:rPr lang="en-US" sz="2200" dirty="0"/>
              <a:t> </a:t>
            </a:r>
            <a:r>
              <a:rPr lang="en-US" sz="2200" dirty="0" err="1"/>
              <a:t>sinh</a:t>
            </a:r>
            <a:r>
              <a:rPr lang="en-US" sz="2200" dirty="0"/>
              <a:t> </a:t>
            </a:r>
            <a:r>
              <a:rPr lang="en-US" sz="2200" dirty="0" err="1"/>
              <a:t>và</a:t>
            </a:r>
            <a:r>
              <a:rPr lang="en-US" sz="2200" dirty="0"/>
              <a:t> </a:t>
            </a:r>
            <a:r>
              <a:rPr lang="en-US" sz="2200" dirty="0" err="1"/>
              <a:t>ngoại</a:t>
            </a:r>
            <a:r>
              <a:rPr lang="en-US" sz="2200" dirty="0"/>
              <a:t> </a:t>
            </a:r>
            <a:r>
              <a:rPr lang="en-US" sz="2200" dirty="0" err="1"/>
              <a:t>sinh</a:t>
            </a:r>
            <a:r>
              <a:rPr lang="en-US" sz="2200" dirty="0"/>
              <a:t>. PT </a:t>
            </a:r>
            <a:r>
              <a:rPr lang="en-US" sz="2200" dirty="0" err="1"/>
              <a:t>và</a:t>
            </a:r>
            <a:r>
              <a:rPr lang="en-US" sz="2200" dirty="0"/>
              <a:t> </a:t>
            </a:r>
            <a:r>
              <a:rPr lang="en-US" sz="2200" dirty="0" err="1"/>
              <a:t>aPTT</a:t>
            </a:r>
            <a:r>
              <a:rPr lang="en-US" sz="2200" dirty="0"/>
              <a:t> </a:t>
            </a:r>
            <a:r>
              <a:rPr lang="en-US" sz="2200" dirty="0" err="1"/>
              <a:t>đều</a:t>
            </a:r>
            <a:r>
              <a:rPr lang="en-US" sz="2200" dirty="0"/>
              <a:t> </a:t>
            </a:r>
            <a:r>
              <a:rPr lang="en-US" sz="2200" dirty="0" err="1"/>
              <a:t>kéo</a:t>
            </a:r>
            <a:r>
              <a:rPr lang="en-US" sz="2200" dirty="0"/>
              <a:t> </a:t>
            </a:r>
            <a:r>
              <a:rPr lang="en-US" sz="2200" dirty="0" err="1"/>
              <a:t>dài</a:t>
            </a:r>
            <a:r>
              <a:rPr lang="en-US" sz="2200" dirty="0"/>
              <a:t>.</a:t>
            </a:r>
          </a:p>
          <a:p>
            <a:pPr lvl="1">
              <a:buFont typeface="Arial" panose="020B0604020202020204" pitchFamily="34" charset="0"/>
              <a:buChar char="•"/>
            </a:pPr>
            <a:r>
              <a:rPr lang="en-US" sz="2200" dirty="0" err="1"/>
              <a:t>Tuy</a:t>
            </a:r>
            <a:r>
              <a:rPr lang="en-US" sz="2200" dirty="0"/>
              <a:t> </a:t>
            </a:r>
            <a:r>
              <a:rPr lang="en-US" sz="2200" dirty="0" err="1"/>
              <a:t>nhiên</a:t>
            </a:r>
            <a:r>
              <a:rPr lang="en-US" sz="2200" dirty="0"/>
              <a:t> </a:t>
            </a:r>
            <a:r>
              <a:rPr lang="en-US" sz="2200" dirty="0" err="1"/>
              <a:t>giai</a:t>
            </a:r>
            <a:r>
              <a:rPr lang="en-US" sz="2200" dirty="0"/>
              <a:t> </a:t>
            </a:r>
            <a:r>
              <a:rPr lang="en-US" sz="2200" dirty="0" err="1"/>
              <a:t>đoạn</a:t>
            </a:r>
            <a:r>
              <a:rPr lang="en-US" sz="2200" dirty="0"/>
              <a:t> </a:t>
            </a:r>
            <a:r>
              <a:rPr lang="en-US" sz="2200" dirty="0" err="1"/>
              <a:t>đầu</a:t>
            </a:r>
            <a:r>
              <a:rPr lang="en-US" sz="2200" dirty="0"/>
              <a:t> </a:t>
            </a:r>
            <a:r>
              <a:rPr lang="en-US" sz="2200" dirty="0" err="1"/>
              <a:t>aPTT</a:t>
            </a:r>
            <a:r>
              <a:rPr lang="en-US" sz="2200" dirty="0"/>
              <a:t> </a:t>
            </a:r>
            <a:r>
              <a:rPr lang="en-US" sz="2200" dirty="0" err="1"/>
              <a:t>có</a:t>
            </a:r>
            <a:r>
              <a:rPr lang="en-US" sz="2200" dirty="0"/>
              <a:t> </a:t>
            </a:r>
            <a:r>
              <a:rPr lang="en-US" sz="2200" dirty="0" err="1"/>
              <a:t>thể</a:t>
            </a:r>
            <a:r>
              <a:rPr lang="en-US" sz="2200" dirty="0"/>
              <a:t> </a:t>
            </a:r>
            <a:r>
              <a:rPr lang="en-US" sz="2200" dirty="0" err="1"/>
              <a:t>bình</a:t>
            </a:r>
            <a:r>
              <a:rPr lang="en-US" sz="2200" dirty="0"/>
              <a:t> </a:t>
            </a:r>
            <a:r>
              <a:rPr lang="en-US" sz="2200" dirty="0" err="1"/>
              <a:t>th</a:t>
            </a:r>
            <a:r>
              <a:rPr lang="vi-VN" sz="2200" dirty="0"/>
              <a:t>ư</a:t>
            </a:r>
            <a:r>
              <a:rPr lang="en-US" sz="2200" dirty="0" err="1"/>
              <a:t>ờng</a:t>
            </a:r>
            <a:r>
              <a:rPr lang="en-US" sz="2200" dirty="0"/>
              <a:t>, </a:t>
            </a:r>
            <a:r>
              <a:rPr lang="en-US" sz="2200" dirty="0" err="1"/>
              <a:t>trong</a:t>
            </a:r>
            <a:r>
              <a:rPr lang="en-US" sz="2200" dirty="0"/>
              <a:t> </a:t>
            </a:r>
            <a:r>
              <a:rPr lang="en-US" sz="2200" dirty="0" err="1"/>
              <a:t>khi</a:t>
            </a:r>
            <a:r>
              <a:rPr lang="en-US" sz="2200" dirty="0"/>
              <a:t> PT </a:t>
            </a:r>
            <a:r>
              <a:rPr lang="en-US" sz="2200" dirty="0" err="1"/>
              <a:t>kéo</a:t>
            </a:r>
            <a:r>
              <a:rPr lang="en-US" sz="2200" dirty="0"/>
              <a:t> </a:t>
            </a:r>
            <a:r>
              <a:rPr lang="en-US" sz="2200" dirty="0" err="1"/>
              <a:t>dài</a:t>
            </a:r>
            <a:r>
              <a:rPr lang="en-US" sz="2200" dirty="0"/>
              <a:t> do </a:t>
            </a:r>
            <a:r>
              <a:rPr lang="en-US" sz="2200" dirty="0" err="1"/>
              <a:t>thời</a:t>
            </a:r>
            <a:r>
              <a:rPr lang="en-US" sz="2200" dirty="0"/>
              <a:t> </a:t>
            </a:r>
            <a:r>
              <a:rPr lang="en-US" sz="2200" dirty="0" err="1"/>
              <a:t>gian</a:t>
            </a:r>
            <a:r>
              <a:rPr lang="en-US" sz="2200" dirty="0"/>
              <a:t> </a:t>
            </a:r>
            <a:r>
              <a:rPr lang="en-US" sz="2200" dirty="0" err="1"/>
              <a:t>bán</a:t>
            </a:r>
            <a:r>
              <a:rPr lang="en-US" sz="2200" dirty="0"/>
              <a:t> </a:t>
            </a:r>
            <a:r>
              <a:rPr lang="en-US" sz="2200" dirty="0" err="1"/>
              <a:t>hủy</a:t>
            </a:r>
            <a:r>
              <a:rPr lang="en-US" sz="2200" dirty="0"/>
              <a:t> của </a:t>
            </a:r>
            <a:r>
              <a:rPr lang="en-US" sz="2200" dirty="0" err="1"/>
              <a:t>yếu</a:t>
            </a:r>
            <a:r>
              <a:rPr lang="en-US" sz="2200" dirty="0"/>
              <a:t> </a:t>
            </a:r>
            <a:r>
              <a:rPr lang="en-US" sz="2200" dirty="0" err="1"/>
              <a:t>tố</a:t>
            </a:r>
            <a:r>
              <a:rPr lang="en-US" sz="2200" dirty="0"/>
              <a:t> VII </a:t>
            </a:r>
            <a:r>
              <a:rPr lang="en-US" sz="2200" dirty="0" err="1"/>
              <a:t>ngắn</a:t>
            </a:r>
            <a:r>
              <a:rPr lang="en-US" sz="2200" dirty="0"/>
              <a:t>.</a:t>
            </a:r>
          </a:p>
          <a:p>
            <a:pPr lvl="1">
              <a:buFont typeface="Arial" panose="020B0604020202020204" pitchFamily="34" charset="0"/>
              <a:buChar char="•"/>
            </a:pPr>
            <a:r>
              <a:rPr lang="en-US" sz="2200" dirty="0" err="1"/>
              <a:t>Nguyên</a:t>
            </a:r>
            <a:r>
              <a:rPr lang="en-US" sz="2200" dirty="0"/>
              <a:t> </a:t>
            </a:r>
            <a:r>
              <a:rPr lang="en-US" sz="2200" dirty="0" err="1"/>
              <a:t>nhân</a:t>
            </a:r>
            <a:r>
              <a:rPr lang="en-US" sz="2200" dirty="0"/>
              <a:t> </a:t>
            </a:r>
            <a:r>
              <a:rPr lang="en-US" sz="2200" dirty="0" err="1"/>
              <a:t>thiếu</a:t>
            </a:r>
            <a:r>
              <a:rPr lang="en-US" sz="2200" dirty="0"/>
              <a:t> vitamin K: </a:t>
            </a:r>
            <a:r>
              <a:rPr lang="en-US" sz="2200" dirty="0" err="1"/>
              <a:t>tắc</a:t>
            </a:r>
            <a:r>
              <a:rPr lang="en-US" sz="2200" dirty="0"/>
              <a:t> </a:t>
            </a:r>
            <a:r>
              <a:rPr lang="en-US" sz="2200" dirty="0" err="1"/>
              <a:t>mật</a:t>
            </a:r>
            <a:r>
              <a:rPr lang="en-US" sz="2200" dirty="0"/>
              <a:t> (</a:t>
            </a:r>
            <a:r>
              <a:rPr lang="en-US" sz="2200" dirty="0" err="1">
                <a:solidFill>
                  <a:srgbClr val="FF0000"/>
                </a:solidFill>
              </a:rPr>
              <a:t>vàng</a:t>
            </a:r>
            <a:r>
              <a:rPr lang="en-US" sz="2200" dirty="0">
                <a:solidFill>
                  <a:srgbClr val="FF0000"/>
                </a:solidFill>
              </a:rPr>
              <a:t> da, </a:t>
            </a:r>
            <a:r>
              <a:rPr lang="en-US" sz="2200" dirty="0" err="1">
                <a:solidFill>
                  <a:srgbClr val="FF0000"/>
                </a:solidFill>
              </a:rPr>
              <a:t>mắt</a:t>
            </a:r>
            <a:r>
              <a:rPr lang="en-US" sz="2200" dirty="0"/>
              <a:t>), </a:t>
            </a:r>
            <a:r>
              <a:rPr lang="en-US" sz="2200" dirty="0" err="1"/>
              <a:t>kém</a:t>
            </a:r>
            <a:r>
              <a:rPr lang="en-US" sz="2200" dirty="0"/>
              <a:t> </a:t>
            </a:r>
            <a:r>
              <a:rPr lang="en-US" sz="2200" dirty="0" err="1"/>
              <a:t>hấp</a:t>
            </a:r>
            <a:r>
              <a:rPr lang="en-US" sz="2200" dirty="0"/>
              <a:t> </a:t>
            </a:r>
            <a:r>
              <a:rPr lang="en-US" sz="2200" dirty="0" err="1"/>
              <a:t>thu</a:t>
            </a:r>
            <a:r>
              <a:rPr lang="en-US" sz="2200" dirty="0"/>
              <a:t> vitamin K (</a:t>
            </a:r>
            <a:r>
              <a:rPr lang="en-US" sz="2200" dirty="0">
                <a:solidFill>
                  <a:srgbClr val="FF0000"/>
                </a:solidFill>
              </a:rPr>
              <a:t>u, </a:t>
            </a:r>
            <a:r>
              <a:rPr lang="en-US" sz="2200" dirty="0" err="1">
                <a:solidFill>
                  <a:srgbClr val="FF0000"/>
                </a:solidFill>
              </a:rPr>
              <a:t>cắt</a:t>
            </a:r>
            <a:r>
              <a:rPr lang="en-US" sz="2200" dirty="0">
                <a:solidFill>
                  <a:srgbClr val="FF0000"/>
                </a:solidFill>
              </a:rPr>
              <a:t> </a:t>
            </a:r>
            <a:r>
              <a:rPr lang="en-US" sz="2200" dirty="0" err="1">
                <a:solidFill>
                  <a:srgbClr val="FF0000"/>
                </a:solidFill>
              </a:rPr>
              <a:t>ruột</a:t>
            </a:r>
            <a:r>
              <a:rPr lang="en-US" sz="2200" dirty="0">
                <a:solidFill>
                  <a:srgbClr val="FF0000"/>
                </a:solidFill>
              </a:rPr>
              <a:t>, </a:t>
            </a:r>
            <a:r>
              <a:rPr lang="en-US" sz="2200" dirty="0" err="1">
                <a:solidFill>
                  <a:srgbClr val="FF0000"/>
                </a:solidFill>
              </a:rPr>
              <a:t>dạ</a:t>
            </a:r>
            <a:r>
              <a:rPr lang="en-US" sz="2200" dirty="0">
                <a:solidFill>
                  <a:srgbClr val="FF0000"/>
                </a:solidFill>
              </a:rPr>
              <a:t> </a:t>
            </a:r>
            <a:r>
              <a:rPr lang="en-US" sz="2200" dirty="0" err="1">
                <a:solidFill>
                  <a:srgbClr val="FF0000"/>
                </a:solidFill>
              </a:rPr>
              <a:t>dày</a:t>
            </a:r>
            <a:r>
              <a:rPr lang="en-US" sz="2200" dirty="0">
                <a:solidFill>
                  <a:srgbClr val="FF0000"/>
                </a:solidFill>
              </a:rPr>
              <a:t>, </a:t>
            </a:r>
            <a:r>
              <a:rPr lang="en-US" sz="2200" dirty="0" err="1">
                <a:solidFill>
                  <a:srgbClr val="FF0000"/>
                </a:solidFill>
              </a:rPr>
              <a:t>già</a:t>
            </a:r>
            <a:r>
              <a:rPr lang="en-US" sz="2200" dirty="0">
                <a:solidFill>
                  <a:srgbClr val="FF0000"/>
                </a:solidFill>
              </a:rPr>
              <a:t>, ICU, </a:t>
            </a:r>
            <a:r>
              <a:rPr lang="en-US" sz="2200" dirty="0" err="1">
                <a:solidFill>
                  <a:srgbClr val="FF0000"/>
                </a:solidFill>
              </a:rPr>
              <a:t>kháng</a:t>
            </a:r>
            <a:r>
              <a:rPr lang="en-US" sz="2200" dirty="0">
                <a:solidFill>
                  <a:srgbClr val="FF0000"/>
                </a:solidFill>
              </a:rPr>
              <a:t> </a:t>
            </a:r>
            <a:r>
              <a:rPr lang="en-US" sz="2200" dirty="0" err="1">
                <a:solidFill>
                  <a:srgbClr val="FF0000"/>
                </a:solidFill>
              </a:rPr>
              <a:t>sinh</a:t>
            </a:r>
            <a:r>
              <a:rPr lang="en-US" sz="2200" dirty="0">
                <a:solidFill>
                  <a:srgbClr val="FF0000"/>
                </a:solidFill>
              </a:rPr>
              <a:t> </a:t>
            </a:r>
            <a:r>
              <a:rPr lang="en-US" sz="2200" dirty="0" err="1">
                <a:solidFill>
                  <a:srgbClr val="FF0000"/>
                </a:solidFill>
              </a:rPr>
              <a:t>kéo</a:t>
            </a:r>
            <a:r>
              <a:rPr lang="en-US" sz="2200" dirty="0">
                <a:solidFill>
                  <a:srgbClr val="FF0000"/>
                </a:solidFill>
              </a:rPr>
              <a:t> </a:t>
            </a:r>
            <a:r>
              <a:rPr lang="en-US" sz="2200" dirty="0" err="1">
                <a:solidFill>
                  <a:srgbClr val="FF0000"/>
                </a:solidFill>
              </a:rPr>
              <a:t>dài</a:t>
            </a:r>
            <a:r>
              <a:rPr lang="en-US" sz="2200" dirty="0"/>
              <a:t>), </a:t>
            </a:r>
            <a:r>
              <a:rPr lang="en-US" sz="2200" dirty="0" err="1"/>
              <a:t>thiếu</a:t>
            </a:r>
            <a:r>
              <a:rPr lang="en-US" sz="2200" dirty="0"/>
              <a:t> vitamin K ở </a:t>
            </a:r>
            <a:r>
              <a:rPr lang="en-US" sz="2200" dirty="0" err="1"/>
              <a:t>trẻ</a:t>
            </a:r>
            <a:r>
              <a:rPr lang="en-US" sz="2200" dirty="0"/>
              <a:t> s</a:t>
            </a:r>
            <a:r>
              <a:rPr lang="vi-VN" sz="2200" dirty="0"/>
              <a:t>ơ</a:t>
            </a:r>
            <a:r>
              <a:rPr lang="en-US" sz="2200" dirty="0"/>
              <a:t> </a:t>
            </a:r>
            <a:r>
              <a:rPr lang="en-US" sz="2200" dirty="0" err="1"/>
              <a:t>sinh</a:t>
            </a:r>
            <a:r>
              <a:rPr lang="en-US" sz="2200" dirty="0"/>
              <a:t>, </a:t>
            </a:r>
            <a:r>
              <a:rPr lang="en-US" sz="2200" dirty="0" err="1"/>
              <a:t>sử</a:t>
            </a:r>
            <a:r>
              <a:rPr lang="en-US" sz="2200" dirty="0"/>
              <a:t> dụng </a:t>
            </a:r>
            <a:r>
              <a:rPr lang="en-US" sz="2200" dirty="0" err="1"/>
              <a:t>thuốc</a:t>
            </a:r>
            <a:r>
              <a:rPr lang="en-US" sz="2200" dirty="0"/>
              <a:t> </a:t>
            </a:r>
            <a:r>
              <a:rPr lang="en-US" sz="2200" dirty="0" err="1"/>
              <a:t>kháng</a:t>
            </a:r>
            <a:r>
              <a:rPr lang="en-US" sz="2200" dirty="0"/>
              <a:t> vitamin K (</a:t>
            </a:r>
            <a:r>
              <a:rPr lang="en-US" sz="2200" dirty="0">
                <a:solidFill>
                  <a:srgbClr val="FF0000"/>
                </a:solidFill>
              </a:rPr>
              <a:t>warfarin, </a:t>
            </a:r>
            <a:r>
              <a:rPr lang="en-US" sz="2200" dirty="0" err="1">
                <a:solidFill>
                  <a:srgbClr val="FF0000"/>
                </a:solidFill>
              </a:rPr>
              <a:t>sintrom</a:t>
            </a:r>
            <a:r>
              <a:rPr lang="en-US" sz="2200" dirty="0">
                <a:solidFill>
                  <a:srgbClr val="FF0000"/>
                </a:solidFill>
              </a:rPr>
              <a:t>)</a:t>
            </a:r>
          </a:p>
        </p:txBody>
      </p:sp>
    </p:spTree>
    <p:extLst>
      <p:ext uri="{BB962C8B-B14F-4D97-AF65-F5344CB8AC3E}">
        <p14:creationId xmlns:p14="http://schemas.microsoft.com/office/powerpoint/2010/main" val="47716914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C651AF-F7BC-4483-9A80-2B468F14AADD}"/>
              </a:ext>
            </a:extLst>
          </p:cNvPr>
          <p:cNvSpPr>
            <a:spLocks noGrp="1"/>
          </p:cNvSpPr>
          <p:nvPr>
            <p:ph type="title"/>
          </p:nvPr>
        </p:nvSpPr>
        <p:spPr/>
        <p:txBody>
          <a:bodyPr/>
          <a:lstStyle/>
          <a:p>
            <a:r>
              <a:rPr lang="en-US"/>
              <a:t>Nhóm nguyên nhân mắc phải</a:t>
            </a:r>
          </a:p>
        </p:txBody>
      </p:sp>
      <p:sp>
        <p:nvSpPr>
          <p:cNvPr id="3" name="Content Placeholder 2">
            <a:extLst>
              <a:ext uri="{FF2B5EF4-FFF2-40B4-BE49-F238E27FC236}">
                <a16:creationId xmlns:a16="http://schemas.microsoft.com/office/drawing/2014/main" id="{65779ACB-EE7B-4756-8BB1-941C7617A49D}"/>
              </a:ext>
            </a:extLst>
          </p:cNvPr>
          <p:cNvSpPr>
            <a:spLocks noGrp="1"/>
          </p:cNvSpPr>
          <p:nvPr>
            <p:ph idx="1"/>
          </p:nvPr>
        </p:nvSpPr>
        <p:spPr/>
        <p:txBody>
          <a:bodyPr>
            <a:normAutofit/>
          </a:bodyPr>
          <a:lstStyle/>
          <a:p>
            <a:r>
              <a:rPr lang="en-US" sz="2800"/>
              <a:t>Bệnh gan:</a:t>
            </a:r>
          </a:p>
          <a:p>
            <a:pPr lvl="1">
              <a:buFont typeface="Arial" panose="020B0604020202020204" pitchFamily="34" charset="0"/>
              <a:buChar char="•"/>
            </a:pPr>
            <a:r>
              <a:rPr lang="en-US" sz="2000"/>
              <a:t>Gan tổng hợp 12 yếu tố đông máu, trừ yếu tố VIII (do tế bào nội mô mạch máu tổng hợp)</a:t>
            </a:r>
          </a:p>
          <a:p>
            <a:pPr lvl="1">
              <a:buFont typeface="Arial" panose="020B0604020202020204" pitchFamily="34" charset="0"/>
              <a:buChar char="•"/>
            </a:pPr>
            <a:r>
              <a:rPr lang="en-US" sz="2000"/>
              <a:t>Khi suy gan có thể tăng nguy cơ chảy máu: do giảm yếu tố đông máu: I, II, </a:t>
            </a:r>
            <a:r>
              <a:rPr lang="en-US" sz="2000">
                <a:solidFill>
                  <a:srgbClr val="FF0000"/>
                </a:solidFill>
              </a:rPr>
              <a:t>V</a:t>
            </a:r>
            <a:r>
              <a:rPr lang="en-US" sz="2000"/>
              <a:t>, VII, IX, X, XI, XII, XIII, giảm số lượng tiểu cầu, giảm chất lượng tiểu cầu.</a:t>
            </a:r>
          </a:p>
          <a:p>
            <a:pPr lvl="1">
              <a:buFont typeface="Arial" panose="020B0604020202020204" pitchFamily="34" charset="0"/>
              <a:buChar char="•"/>
            </a:pPr>
            <a:r>
              <a:rPr lang="en-US" sz="2000"/>
              <a:t>Lâm sàng có những biểu hiện lâm sàng của suy tế bào gan.</a:t>
            </a:r>
          </a:p>
          <a:p>
            <a:pPr lvl="1">
              <a:buFont typeface="Arial" panose="020B0604020202020204" pitchFamily="34" charset="0"/>
              <a:buChar char="•"/>
            </a:pPr>
            <a:r>
              <a:rPr lang="en-US" sz="2000"/>
              <a:t>Phân biệt với thiếu vitamin K.</a:t>
            </a:r>
          </a:p>
        </p:txBody>
      </p:sp>
    </p:spTree>
    <p:extLst>
      <p:ext uri="{BB962C8B-B14F-4D97-AF65-F5344CB8AC3E}">
        <p14:creationId xmlns:p14="http://schemas.microsoft.com/office/powerpoint/2010/main" val="46186654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C651AF-F7BC-4483-9A80-2B468F14AADD}"/>
              </a:ext>
            </a:extLst>
          </p:cNvPr>
          <p:cNvSpPr>
            <a:spLocks noGrp="1"/>
          </p:cNvSpPr>
          <p:nvPr>
            <p:ph type="title"/>
          </p:nvPr>
        </p:nvSpPr>
        <p:spPr/>
        <p:txBody>
          <a:bodyPr/>
          <a:lstStyle/>
          <a:p>
            <a:r>
              <a:rPr lang="en-US"/>
              <a:t>Nhóm nguyên nhân mắc phải</a:t>
            </a:r>
          </a:p>
        </p:txBody>
      </p:sp>
      <p:sp>
        <p:nvSpPr>
          <p:cNvPr id="3" name="Content Placeholder 2">
            <a:extLst>
              <a:ext uri="{FF2B5EF4-FFF2-40B4-BE49-F238E27FC236}">
                <a16:creationId xmlns:a16="http://schemas.microsoft.com/office/drawing/2014/main" id="{65779ACB-EE7B-4756-8BB1-941C7617A49D}"/>
              </a:ext>
            </a:extLst>
          </p:cNvPr>
          <p:cNvSpPr>
            <a:spLocks noGrp="1"/>
          </p:cNvSpPr>
          <p:nvPr>
            <p:ph idx="1"/>
          </p:nvPr>
        </p:nvSpPr>
        <p:spPr>
          <a:xfrm>
            <a:off x="928837" y="1845734"/>
            <a:ext cx="10058400" cy="4023360"/>
          </a:xfrm>
        </p:spPr>
        <p:txBody>
          <a:bodyPr>
            <a:normAutofit/>
          </a:bodyPr>
          <a:lstStyle/>
          <a:p>
            <a:r>
              <a:rPr lang="en-US" sz="2000"/>
              <a:t>Đông máu nội mạch rãi rác:</a:t>
            </a:r>
            <a:r>
              <a:rPr lang="en-US"/>
              <a:t>(disseminated intravascular coagulation - DIC)</a:t>
            </a:r>
            <a:endParaRPr lang="en-US" sz="2000"/>
          </a:p>
        </p:txBody>
      </p:sp>
      <p:sp>
        <p:nvSpPr>
          <p:cNvPr id="4" name="Rectangle 22">
            <a:extLst>
              <a:ext uri="{FF2B5EF4-FFF2-40B4-BE49-F238E27FC236}">
                <a16:creationId xmlns:a16="http://schemas.microsoft.com/office/drawing/2014/main" id="{0494CF60-BA27-4605-9877-0272C44B46AE}"/>
              </a:ext>
            </a:extLst>
          </p:cNvPr>
          <p:cNvSpPr>
            <a:spLocks noChangeArrowheads="1"/>
          </p:cNvSpPr>
          <p:nvPr/>
        </p:nvSpPr>
        <p:spPr bwMode="auto">
          <a:xfrm>
            <a:off x="-168443"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a:ln>
                  <a:noFill/>
                </a:ln>
                <a:solidFill>
                  <a:srgbClr val="000000"/>
                </a:solidFill>
                <a:effectLst/>
                <a:latin typeface="Arial" panose="020B0604020202020204" pitchFamily="34" charset="0"/>
                <a:ea typeface="Times New Roman" panose="02020603050405020304" pitchFamily="18" charset="0"/>
              </a:rPr>
              <a:t>                             </a:t>
            </a:r>
            <a:endParaRPr kumimoji="0" lang="en-US" altLang="en-US" sz="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nvGrpSpPr>
          <p:cNvPr id="5" name="Group 1">
            <a:extLst>
              <a:ext uri="{FF2B5EF4-FFF2-40B4-BE49-F238E27FC236}">
                <a16:creationId xmlns:a16="http://schemas.microsoft.com/office/drawing/2014/main" id="{3D89C7AB-51C0-4EF8-AED4-D34ED0C48D55}"/>
              </a:ext>
            </a:extLst>
          </p:cNvPr>
          <p:cNvGrpSpPr>
            <a:grpSpLocks/>
          </p:cNvGrpSpPr>
          <p:nvPr/>
        </p:nvGrpSpPr>
        <p:grpSpPr bwMode="auto">
          <a:xfrm>
            <a:off x="1902594" y="2466474"/>
            <a:ext cx="7048900" cy="3643342"/>
            <a:chOff x="1414" y="1758"/>
            <a:chExt cx="9019" cy="5161"/>
          </a:xfrm>
        </p:grpSpPr>
        <p:sp>
          <p:nvSpPr>
            <p:cNvPr id="6" name="AutoShape 21">
              <a:extLst>
                <a:ext uri="{FF2B5EF4-FFF2-40B4-BE49-F238E27FC236}">
                  <a16:creationId xmlns:a16="http://schemas.microsoft.com/office/drawing/2014/main" id="{E88CD121-A691-4885-83A9-1D47155CA604}"/>
                </a:ext>
              </a:extLst>
            </p:cNvPr>
            <p:cNvSpPr>
              <a:spLocks noChangeShapeType="1"/>
            </p:cNvSpPr>
            <p:nvPr/>
          </p:nvSpPr>
          <p:spPr bwMode="auto">
            <a:xfrm rot="10800000" flipV="1">
              <a:off x="3593" y="6124"/>
              <a:ext cx="878" cy="540"/>
            </a:xfrm>
            <a:prstGeom prst="bentConnector3">
              <a:avLst>
                <a:gd name="adj1" fmla="val 50000"/>
              </a:avLst>
            </a:prstGeom>
            <a:noFill/>
            <a:ln w="9525">
              <a:solidFill>
                <a:srgbClr val="000000"/>
              </a:solidFill>
              <a:miter lim="800000"/>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Text Box 20">
              <a:extLst>
                <a:ext uri="{FF2B5EF4-FFF2-40B4-BE49-F238E27FC236}">
                  <a16:creationId xmlns:a16="http://schemas.microsoft.com/office/drawing/2014/main" id="{195A47FA-1FF8-44C0-87B6-DC0B385DF84F}"/>
                </a:ext>
              </a:extLst>
            </p:cNvPr>
            <p:cNvSpPr txBox="1">
              <a:spLocks noChangeArrowheads="1"/>
            </p:cNvSpPr>
            <p:nvPr/>
          </p:nvSpPr>
          <p:spPr bwMode="auto">
            <a:xfrm>
              <a:off x="1823" y="6379"/>
              <a:ext cx="1796" cy="540"/>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Chảy máu</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 name="Text Box 19">
              <a:extLst>
                <a:ext uri="{FF2B5EF4-FFF2-40B4-BE49-F238E27FC236}">
                  <a16:creationId xmlns:a16="http://schemas.microsoft.com/office/drawing/2014/main" id="{251087CE-1AED-486A-A6BA-BF9E60597839}"/>
                </a:ext>
              </a:extLst>
            </p:cNvPr>
            <p:cNvSpPr txBox="1">
              <a:spLocks noChangeArrowheads="1"/>
            </p:cNvSpPr>
            <p:nvPr/>
          </p:nvSpPr>
          <p:spPr bwMode="auto">
            <a:xfrm>
              <a:off x="7778" y="6334"/>
              <a:ext cx="1935" cy="585"/>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Huyết khối</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 name="AutoShape 18">
              <a:extLst>
                <a:ext uri="{FF2B5EF4-FFF2-40B4-BE49-F238E27FC236}">
                  <a16:creationId xmlns:a16="http://schemas.microsoft.com/office/drawing/2014/main" id="{6FD294DB-D1DD-4668-A038-2E12670FF686}"/>
                </a:ext>
              </a:extLst>
            </p:cNvPr>
            <p:cNvSpPr>
              <a:spLocks noChangeShapeType="1"/>
            </p:cNvSpPr>
            <p:nvPr/>
          </p:nvSpPr>
          <p:spPr bwMode="auto">
            <a:xfrm>
              <a:off x="8783" y="5836"/>
              <a:ext cx="15" cy="540"/>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17">
              <a:extLst>
                <a:ext uri="{FF2B5EF4-FFF2-40B4-BE49-F238E27FC236}">
                  <a16:creationId xmlns:a16="http://schemas.microsoft.com/office/drawing/2014/main" id="{C46FF5DC-0951-4ABA-8CEC-3A658C9247BB}"/>
                </a:ext>
              </a:extLst>
            </p:cNvPr>
            <p:cNvSpPr>
              <a:spLocks noChangeShapeType="1"/>
            </p:cNvSpPr>
            <p:nvPr/>
          </p:nvSpPr>
          <p:spPr bwMode="auto">
            <a:xfrm>
              <a:off x="6758" y="4812"/>
              <a:ext cx="2025" cy="0"/>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AutoShape 16">
              <a:extLst>
                <a:ext uri="{FF2B5EF4-FFF2-40B4-BE49-F238E27FC236}">
                  <a16:creationId xmlns:a16="http://schemas.microsoft.com/office/drawing/2014/main" id="{23E1C8F1-C591-4C0D-811B-FFC1E30F2CA4}"/>
                </a:ext>
              </a:extLst>
            </p:cNvPr>
            <p:cNvSpPr>
              <a:spLocks noChangeShapeType="1"/>
            </p:cNvSpPr>
            <p:nvPr/>
          </p:nvSpPr>
          <p:spPr bwMode="auto">
            <a:xfrm>
              <a:off x="6743" y="4812"/>
              <a:ext cx="0" cy="315"/>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15">
              <a:extLst>
                <a:ext uri="{FF2B5EF4-FFF2-40B4-BE49-F238E27FC236}">
                  <a16:creationId xmlns:a16="http://schemas.microsoft.com/office/drawing/2014/main" id="{4D38685D-82EB-452C-842D-31EA7637973F}"/>
                </a:ext>
              </a:extLst>
            </p:cNvPr>
            <p:cNvSpPr>
              <a:spLocks noChangeShapeType="1"/>
            </p:cNvSpPr>
            <p:nvPr/>
          </p:nvSpPr>
          <p:spPr bwMode="auto">
            <a:xfrm>
              <a:off x="8783" y="4827"/>
              <a:ext cx="0" cy="315"/>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Text Box 14">
              <a:extLst>
                <a:ext uri="{FF2B5EF4-FFF2-40B4-BE49-F238E27FC236}">
                  <a16:creationId xmlns:a16="http://schemas.microsoft.com/office/drawing/2014/main" id="{EC6D9223-D88C-4CC3-BBA5-7B19D8DE7607}"/>
                </a:ext>
              </a:extLst>
            </p:cNvPr>
            <p:cNvSpPr txBox="1">
              <a:spLocks noChangeArrowheads="1"/>
            </p:cNvSpPr>
            <p:nvPr/>
          </p:nvSpPr>
          <p:spPr bwMode="auto">
            <a:xfrm>
              <a:off x="5843" y="5127"/>
              <a:ext cx="1710" cy="855"/>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Thiếu máu tán huyết vi mạch</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4" name="Text Box 13">
              <a:extLst>
                <a:ext uri="{FF2B5EF4-FFF2-40B4-BE49-F238E27FC236}">
                  <a16:creationId xmlns:a16="http://schemas.microsoft.com/office/drawing/2014/main" id="{1798B170-A784-4790-A1D9-217F5244181F}"/>
                </a:ext>
              </a:extLst>
            </p:cNvPr>
            <p:cNvSpPr txBox="1">
              <a:spLocks noChangeArrowheads="1"/>
            </p:cNvSpPr>
            <p:nvPr/>
          </p:nvSpPr>
          <p:spPr bwMode="auto">
            <a:xfrm>
              <a:off x="7793" y="5142"/>
              <a:ext cx="2640" cy="765"/>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Phá hủy cơ quan  đích do thiếu máu cục bộ</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5" name="Text Box 12">
              <a:extLst>
                <a:ext uri="{FF2B5EF4-FFF2-40B4-BE49-F238E27FC236}">
                  <a16:creationId xmlns:a16="http://schemas.microsoft.com/office/drawing/2014/main" id="{B1AFDDAB-5839-4258-9C96-F3BF56E3AECD}"/>
                </a:ext>
              </a:extLst>
            </p:cNvPr>
            <p:cNvSpPr txBox="1">
              <a:spLocks noChangeArrowheads="1"/>
            </p:cNvSpPr>
            <p:nvPr/>
          </p:nvSpPr>
          <p:spPr bwMode="auto">
            <a:xfrm>
              <a:off x="3923" y="4812"/>
              <a:ext cx="1275" cy="1440"/>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Tạo ra sản phẩm thoái hóa  của fibrin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6" name="AutoShape 11">
              <a:extLst>
                <a:ext uri="{FF2B5EF4-FFF2-40B4-BE49-F238E27FC236}">
                  <a16:creationId xmlns:a16="http://schemas.microsoft.com/office/drawing/2014/main" id="{3028DF96-99C0-4BDE-9463-69C0AE14508B}"/>
                </a:ext>
              </a:extLst>
            </p:cNvPr>
            <p:cNvSpPr>
              <a:spLocks noChangeShapeType="1"/>
            </p:cNvSpPr>
            <p:nvPr/>
          </p:nvSpPr>
          <p:spPr bwMode="auto">
            <a:xfrm rot="10800000" flipV="1">
              <a:off x="5198" y="4735"/>
              <a:ext cx="825" cy="645"/>
            </a:xfrm>
            <a:prstGeom prst="bentConnector3">
              <a:avLst>
                <a:gd name="adj1" fmla="val 49940"/>
              </a:avLst>
            </a:prstGeom>
            <a:noFill/>
            <a:ln w="9525">
              <a:solidFill>
                <a:srgbClr val="000000"/>
              </a:solidFill>
              <a:miter lim="800000"/>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Text Box 10">
              <a:extLst>
                <a:ext uri="{FF2B5EF4-FFF2-40B4-BE49-F238E27FC236}">
                  <a16:creationId xmlns:a16="http://schemas.microsoft.com/office/drawing/2014/main" id="{1DB2C8B9-489F-4299-A174-8EA684BECEBE}"/>
                </a:ext>
              </a:extLst>
            </p:cNvPr>
            <p:cNvSpPr txBox="1">
              <a:spLocks noChangeArrowheads="1"/>
            </p:cNvSpPr>
            <p:nvPr/>
          </p:nvSpPr>
          <p:spPr bwMode="auto">
            <a:xfrm>
              <a:off x="4471" y="3983"/>
              <a:ext cx="2017" cy="795"/>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Tiêu sợi huyết thứ phát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8" name="AutoShape 9">
              <a:extLst>
                <a:ext uri="{FF2B5EF4-FFF2-40B4-BE49-F238E27FC236}">
                  <a16:creationId xmlns:a16="http://schemas.microsoft.com/office/drawing/2014/main" id="{11A96E66-AA7F-4EC5-8A3C-1E01E75FBC63}"/>
                </a:ext>
              </a:extLst>
            </p:cNvPr>
            <p:cNvSpPr>
              <a:spLocks noChangeShapeType="1"/>
            </p:cNvSpPr>
            <p:nvPr/>
          </p:nvSpPr>
          <p:spPr bwMode="auto">
            <a:xfrm>
              <a:off x="2708" y="3800"/>
              <a:ext cx="0" cy="2579"/>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AutoShape 8">
              <a:extLst>
                <a:ext uri="{FF2B5EF4-FFF2-40B4-BE49-F238E27FC236}">
                  <a16:creationId xmlns:a16="http://schemas.microsoft.com/office/drawing/2014/main" id="{D9724BC0-4F62-4A6A-BD56-03D47CDF1240}"/>
                </a:ext>
              </a:extLst>
            </p:cNvPr>
            <p:cNvSpPr>
              <a:spLocks noChangeShapeType="1"/>
            </p:cNvSpPr>
            <p:nvPr/>
          </p:nvSpPr>
          <p:spPr bwMode="auto">
            <a:xfrm>
              <a:off x="7778" y="3710"/>
              <a:ext cx="15" cy="1102"/>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AutoShape 7">
              <a:extLst>
                <a:ext uri="{FF2B5EF4-FFF2-40B4-BE49-F238E27FC236}">
                  <a16:creationId xmlns:a16="http://schemas.microsoft.com/office/drawing/2014/main" id="{57F3ADCE-BA14-4D19-AE37-3B5E5A03E035}"/>
                </a:ext>
              </a:extLst>
            </p:cNvPr>
            <p:cNvSpPr>
              <a:spLocks noChangeShapeType="1"/>
            </p:cNvSpPr>
            <p:nvPr/>
          </p:nvSpPr>
          <p:spPr bwMode="auto">
            <a:xfrm rot="10800000" flipV="1">
              <a:off x="6488" y="3710"/>
              <a:ext cx="870" cy="630"/>
            </a:xfrm>
            <a:prstGeom prst="bentConnector3">
              <a:avLst>
                <a:gd name="adj1" fmla="val 50000"/>
              </a:avLst>
            </a:prstGeom>
            <a:noFill/>
            <a:ln w="9525">
              <a:solidFill>
                <a:srgbClr val="000000"/>
              </a:solidFill>
              <a:miter lim="800000"/>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Text Box 6">
              <a:extLst>
                <a:ext uri="{FF2B5EF4-FFF2-40B4-BE49-F238E27FC236}">
                  <a16:creationId xmlns:a16="http://schemas.microsoft.com/office/drawing/2014/main" id="{E357363C-4E66-4DA9-B516-8D6203BF7C04}"/>
                </a:ext>
              </a:extLst>
            </p:cNvPr>
            <p:cNvSpPr txBox="1">
              <a:spLocks noChangeArrowheads="1"/>
            </p:cNvSpPr>
            <p:nvPr/>
          </p:nvSpPr>
          <p:spPr bwMode="auto">
            <a:xfrm>
              <a:off x="1414" y="3033"/>
              <a:ext cx="2621" cy="810"/>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Tiêu thụ các yếu tố đông máu và tiểu cầu</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2" name="Text Box 5">
              <a:extLst>
                <a:ext uri="{FF2B5EF4-FFF2-40B4-BE49-F238E27FC236}">
                  <a16:creationId xmlns:a16="http://schemas.microsoft.com/office/drawing/2014/main" id="{F4059C75-46B1-491A-8CB3-EE436888EE58}"/>
                </a:ext>
              </a:extLst>
            </p:cNvPr>
            <p:cNvSpPr txBox="1">
              <a:spLocks noChangeArrowheads="1"/>
            </p:cNvSpPr>
            <p:nvPr/>
          </p:nvSpPr>
          <p:spPr bwMode="auto">
            <a:xfrm>
              <a:off x="5691" y="3019"/>
              <a:ext cx="2914" cy="734"/>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Lắng đọng fibrin trong vi tuần hoàn</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3" name="Text Box 4">
              <a:extLst>
                <a:ext uri="{FF2B5EF4-FFF2-40B4-BE49-F238E27FC236}">
                  <a16:creationId xmlns:a16="http://schemas.microsoft.com/office/drawing/2014/main" id="{2D44C4E6-4F8F-48C6-93C4-884BB63FFAED}"/>
                </a:ext>
              </a:extLst>
            </p:cNvPr>
            <p:cNvSpPr txBox="1">
              <a:spLocks noChangeArrowheads="1"/>
            </p:cNvSpPr>
            <p:nvPr/>
          </p:nvSpPr>
          <p:spPr bwMode="auto">
            <a:xfrm>
              <a:off x="3529" y="1758"/>
              <a:ext cx="3229" cy="604"/>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Hoạt hóa đông máu nội mạch</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4" name="AutoShape 3">
              <a:extLst>
                <a:ext uri="{FF2B5EF4-FFF2-40B4-BE49-F238E27FC236}">
                  <a16:creationId xmlns:a16="http://schemas.microsoft.com/office/drawing/2014/main" id="{C0E8A03A-2E52-4674-A347-8CCB4F32AAD0}"/>
                </a:ext>
              </a:extLst>
            </p:cNvPr>
            <p:cNvSpPr>
              <a:spLocks noChangeShapeType="1"/>
            </p:cNvSpPr>
            <p:nvPr/>
          </p:nvSpPr>
          <p:spPr bwMode="auto">
            <a:xfrm flipH="1">
              <a:off x="2708" y="2392"/>
              <a:ext cx="2265" cy="570"/>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AutoShape 2">
              <a:extLst>
                <a:ext uri="{FF2B5EF4-FFF2-40B4-BE49-F238E27FC236}">
                  <a16:creationId xmlns:a16="http://schemas.microsoft.com/office/drawing/2014/main" id="{82F056CB-ACC1-4307-A114-2E91E93AB01E}"/>
                </a:ext>
              </a:extLst>
            </p:cNvPr>
            <p:cNvSpPr>
              <a:spLocks noChangeShapeType="1"/>
            </p:cNvSpPr>
            <p:nvPr/>
          </p:nvSpPr>
          <p:spPr bwMode="auto">
            <a:xfrm>
              <a:off x="5053" y="2362"/>
              <a:ext cx="2445" cy="600"/>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26" name="Rectangle 32">
            <a:extLst>
              <a:ext uri="{FF2B5EF4-FFF2-40B4-BE49-F238E27FC236}">
                <a16:creationId xmlns:a16="http://schemas.microsoft.com/office/drawing/2014/main" id="{33ED7BF8-51B9-410E-B2F6-0DEC04712D47}"/>
              </a:ext>
            </a:extLst>
          </p:cNvPr>
          <p:cNvSpPr>
            <a:spLocks noChangeArrowheads="1"/>
          </p:cNvSpPr>
          <p:nvPr/>
        </p:nvSpPr>
        <p:spPr bwMode="auto">
          <a:xfrm>
            <a:off x="-168443" y="45720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tabLst>
                <a:tab pos="360363" algn="l"/>
              </a:tabLst>
              <a:defRPr>
                <a:solidFill>
                  <a:schemeClr val="tx1"/>
                </a:solidFill>
                <a:latin typeface="Arial" panose="020B0604020202020204" pitchFamily="34" charset="0"/>
              </a:defRPr>
            </a:lvl1pPr>
            <a:lvl2pPr eaLnBrk="0" fontAlgn="base" hangingPunct="0">
              <a:spcBef>
                <a:spcPct val="0"/>
              </a:spcBef>
              <a:spcAft>
                <a:spcPct val="0"/>
              </a:spcAft>
              <a:tabLst>
                <a:tab pos="360363" algn="l"/>
              </a:tabLst>
              <a:defRPr>
                <a:solidFill>
                  <a:schemeClr val="tx1"/>
                </a:solidFill>
                <a:latin typeface="Arial" panose="020B0604020202020204" pitchFamily="34" charset="0"/>
              </a:defRPr>
            </a:lvl2pPr>
            <a:lvl3pPr eaLnBrk="0" fontAlgn="base" hangingPunct="0">
              <a:spcBef>
                <a:spcPct val="0"/>
              </a:spcBef>
              <a:spcAft>
                <a:spcPct val="0"/>
              </a:spcAft>
              <a:tabLst>
                <a:tab pos="360363" algn="l"/>
              </a:tabLst>
              <a:defRPr>
                <a:solidFill>
                  <a:schemeClr val="tx1"/>
                </a:solidFill>
                <a:latin typeface="Arial" panose="020B0604020202020204" pitchFamily="34" charset="0"/>
              </a:defRPr>
            </a:lvl3pPr>
            <a:lvl4pPr eaLnBrk="0" fontAlgn="base" hangingPunct="0">
              <a:spcBef>
                <a:spcPct val="0"/>
              </a:spcBef>
              <a:spcAft>
                <a:spcPct val="0"/>
              </a:spcAft>
              <a:tabLst>
                <a:tab pos="360363" algn="l"/>
              </a:tabLst>
              <a:defRPr>
                <a:solidFill>
                  <a:schemeClr val="tx1"/>
                </a:solidFill>
                <a:latin typeface="Arial" panose="020B0604020202020204" pitchFamily="34" charset="0"/>
              </a:defRPr>
            </a:lvl4pPr>
            <a:lvl5pPr eaLnBrk="0" fontAlgn="base" hangingPunct="0">
              <a:spcBef>
                <a:spcPct val="0"/>
              </a:spcBef>
              <a:spcAft>
                <a:spcPct val="0"/>
              </a:spcAft>
              <a:tabLst>
                <a:tab pos="360363" algn="l"/>
              </a:tabLst>
              <a:defRPr>
                <a:solidFill>
                  <a:schemeClr val="tx1"/>
                </a:solidFill>
                <a:latin typeface="Arial" panose="020B0604020202020204" pitchFamily="34" charset="0"/>
              </a:defRPr>
            </a:lvl5pPr>
            <a:lvl6pPr eaLnBrk="0" fontAlgn="base" hangingPunct="0">
              <a:spcBef>
                <a:spcPct val="0"/>
              </a:spcBef>
              <a:spcAft>
                <a:spcPct val="0"/>
              </a:spcAft>
              <a:tabLst>
                <a:tab pos="360363" algn="l"/>
              </a:tabLst>
              <a:defRPr>
                <a:solidFill>
                  <a:schemeClr val="tx1"/>
                </a:solidFill>
                <a:latin typeface="Arial" panose="020B0604020202020204" pitchFamily="34" charset="0"/>
              </a:defRPr>
            </a:lvl6pPr>
            <a:lvl7pPr eaLnBrk="0" fontAlgn="base" hangingPunct="0">
              <a:spcBef>
                <a:spcPct val="0"/>
              </a:spcBef>
              <a:spcAft>
                <a:spcPct val="0"/>
              </a:spcAft>
              <a:tabLst>
                <a:tab pos="360363" algn="l"/>
              </a:tabLst>
              <a:defRPr>
                <a:solidFill>
                  <a:schemeClr val="tx1"/>
                </a:solidFill>
                <a:latin typeface="Arial" panose="020B0604020202020204" pitchFamily="34" charset="0"/>
              </a:defRPr>
            </a:lvl7pPr>
            <a:lvl8pPr eaLnBrk="0" fontAlgn="base" hangingPunct="0">
              <a:spcBef>
                <a:spcPct val="0"/>
              </a:spcBef>
              <a:spcAft>
                <a:spcPct val="0"/>
              </a:spcAft>
              <a:tabLst>
                <a:tab pos="360363" algn="l"/>
              </a:tabLst>
              <a:defRPr>
                <a:solidFill>
                  <a:schemeClr val="tx1"/>
                </a:solidFill>
                <a:latin typeface="Arial" panose="020B0604020202020204" pitchFamily="34" charset="0"/>
              </a:defRPr>
            </a:lvl8pPr>
            <a:lvl9pPr eaLnBrk="0" fontAlgn="base" hangingPunct="0">
              <a:spcBef>
                <a:spcPct val="0"/>
              </a:spcBef>
              <a:spcAft>
                <a:spcPct val="0"/>
              </a:spcAft>
              <a:tabLst>
                <a:tab pos="360363" algn="l"/>
              </a:tabLs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tab pos="360363" algn="l"/>
              </a:tabLst>
            </a:pPr>
            <a:endParaRPr kumimoji="0" lang="en-US" altLang="en-US"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tab pos="360363" algn="l"/>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360363" algn="l"/>
              </a:tabLst>
            </a:pPr>
            <a:r>
              <a:rPr kumimoji="0" lang="en-US" altLang="en-US" sz="1300" b="0" i="0" u="none" strike="noStrike" cap="none" normalizeH="0" baseline="0">
                <a:ln>
                  <a:noFill/>
                </a:ln>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endParaRPr kumimoji="0" lang="en-US" altLang="en-US"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tab pos="360363" algn="l"/>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42045217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7BB60C-527B-4845-997C-51165C112888}"/>
              </a:ext>
            </a:extLst>
          </p:cNvPr>
          <p:cNvSpPr>
            <a:spLocks noGrp="1"/>
          </p:cNvSpPr>
          <p:nvPr>
            <p:ph type="title"/>
          </p:nvPr>
        </p:nvSpPr>
        <p:spPr/>
        <p:txBody>
          <a:bodyPr/>
          <a:lstStyle/>
          <a:p>
            <a:r>
              <a:rPr lang="en-US"/>
              <a:t>Nhóm nguyên nhân mắc phải</a:t>
            </a:r>
          </a:p>
        </p:txBody>
      </p:sp>
      <p:graphicFrame>
        <p:nvGraphicFramePr>
          <p:cNvPr id="4" name="Table 4">
            <a:extLst>
              <a:ext uri="{FF2B5EF4-FFF2-40B4-BE49-F238E27FC236}">
                <a16:creationId xmlns:a16="http://schemas.microsoft.com/office/drawing/2014/main" id="{8166D5BF-293B-4A94-A360-7DDDBCB79FD0}"/>
              </a:ext>
            </a:extLst>
          </p:cNvPr>
          <p:cNvGraphicFramePr>
            <a:graphicFrameLocks noGrp="1"/>
          </p:cNvGraphicFramePr>
          <p:nvPr>
            <p:ph idx="1"/>
            <p:extLst>
              <p:ext uri="{D42A27DB-BD31-4B8C-83A1-F6EECF244321}">
                <p14:modId xmlns:p14="http://schemas.microsoft.com/office/powerpoint/2010/main" val="3589930237"/>
              </p:ext>
            </p:extLst>
          </p:nvPr>
        </p:nvGraphicFramePr>
        <p:xfrm>
          <a:off x="567573" y="286603"/>
          <a:ext cx="10681953" cy="6035040"/>
        </p:xfrm>
        <a:graphic>
          <a:graphicData uri="http://schemas.openxmlformats.org/drawingml/2006/table">
            <a:tbl>
              <a:tblPr firstRow="1" bandRow="1">
                <a:tableStyleId>{5C22544A-7EE6-4342-B048-85BDC9FD1C3A}</a:tableStyleId>
              </a:tblPr>
              <a:tblGrid>
                <a:gridCol w="4329568">
                  <a:extLst>
                    <a:ext uri="{9D8B030D-6E8A-4147-A177-3AD203B41FA5}">
                      <a16:colId xmlns:a16="http://schemas.microsoft.com/office/drawing/2014/main" val="2115719881"/>
                    </a:ext>
                  </a:extLst>
                </a:gridCol>
                <a:gridCol w="6352385">
                  <a:extLst>
                    <a:ext uri="{9D8B030D-6E8A-4147-A177-3AD203B41FA5}">
                      <a16:colId xmlns:a16="http://schemas.microsoft.com/office/drawing/2014/main" val="777164589"/>
                    </a:ext>
                  </a:extLst>
                </a:gridCol>
              </a:tblGrid>
              <a:tr h="313611">
                <a:tc>
                  <a:txBody>
                    <a:bodyPr/>
                    <a:lstStyle/>
                    <a:p>
                      <a:r>
                        <a:rPr lang="en-US"/>
                        <a:t>Nhóm nguyên nhân</a:t>
                      </a:r>
                    </a:p>
                  </a:txBody>
                  <a:tcPr/>
                </a:tc>
                <a:tc>
                  <a:txBody>
                    <a:bodyPr/>
                    <a:lstStyle/>
                    <a:p>
                      <a:endParaRPr lang="en-US"/>
                    </a:p>
                  </a:txBody>
                  <a:tcPr/>
                </a:tc>
                <a:extLst>
                  <a:ext uri="{0D108BD9-81ED-4DB2-BD59-A6C34878D82A}">
                    <a16:rowId xmlns:a16="http://schemas.microsoft.com/office/drawing/2014/main" val="3751935674"/>
                  </a:ext>
                </a:extLst>
              </a:tr>
              <a:tr h="100527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kern="1200">
                          <a:solidFill>
                            <a:schemeClr val="dk1"/>
                          </a:solidFill>
                          <a:effectLst/>
                          <a:latin typeface="+mn-lt"/>
                          <a:ea typeface="+mn-ea"/>
                          <a:cs typeface="+mn-cs"/>
                        </a:rPr>
                        <a:t>Nhiễm trùng </a:t>
                      </a:r>
                      <a:endParaRPr lang="en-US" sz="1800" kern="1200">
                        <a:solidFill>
                          <a:schemeClr val="dk1"/>
                        </a:solidFill>
                        <a:effectLst/>
                        <a:latin typeface="+mn-lt"/>
                        <a:ea typeface="+mn-ea"/>
                        <a:cs typeface="+mn-cs"/>
                      </a:endParaRPr>
                    </a:p>
                    <a:p>
                      <a:endParaRPr lang="en-US"/>
                    </a:p>
                  </a:txBody>
                  <a:tcPr/>
                </a:tc>
                <a:tc>
                  <a:txBody>
                    <a:bodyPr/>
                    <a:lstStyle/>
                    <a:p>
                      <a:pPr lvl="0"/>
                      <a:r>
                        <a:rPr lang="en-US" sz="1800" kern="1200">
                          <a:solidFill>
                            <a:schemeClr val="dk1"/>
                          </a:solidFill>
                          <a:effectLst/>
                          <a:latin typeface="+mn-lt"/>
                          <a:ea typeface="+mn-ea"/>
                          <a:cs typeface="+mn-cs"/>
                        </a:rPr>
                        <a:t>Não mô cầu</a:t>
                      </a:r>
                    </a:p>
                    <a:p>
                      <a:pPr lvl="0"/>
                      <a:r>
                        <a:rPr lang="en-US" sz="1800" kern="1200">
                          <a:solidFill>
                            <a:schemeClr val="dk1"/>
                          </a:solidFill>
                          <a:effectLst/>
                          <a:latin typeface="+mn-lt"/>
                          <a:ea typeface="+mn-ea"/>
                          <a:cs typeface="+mn-cs"/>
                        </a:rPr>
                        <a:t>Vi trùng Gram (-): 30-50%  </a:t>
                      </a:r>
                    </a:p>
                    <a:p>
                      <a:r>
                        <a:rPr lang="en-US" sz="1800" kern="1200">
                          <a:solidFill>
                            <a:schemeClr val="dk1"/>
                          </a:solidFill>
                          <a:effectLst/>
                          <a:latin typeface="+mn-lt"/>
                          <a:ea typeface="+mn-ea"/>
                          <a:cs typeface="+mn-cs"/>
                        </a:rPr>
                        <a:t>Vi trùng Gram (+): Staphylococcus aureus, Streptococcus pneumoniae, and Clostridia perfringens</a:t>
                      </a:r>
                      <a:endParaRPr lang="en-US"/>
                    </a:p>
                  </a:txBody>
                  <a:tcPr/>
                </a:tc>
                <a:extLst>
                  <a:ext uri="{0D108BD9-81ED-4DB2-BD59-A6C34878D82A}">
                    <a16:rowId xmlns:a16="http://schemas.microsoft.com/office/drawing/2014/main" val="683283014"/>
                  </a:ext>
                </a:extLst>
              </a:tr>
              <a:tr h="54130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kern="1200">
                          <a:solidFill>
                            <a:schemeClr val="dk1"/>
                          </a:solidFill>
                          <a:effectLst/>
                          <a:latin typeface="+mn-lt"/>
                          <a:ea typeface="+mn-ea"/>
                          <a:cs typeface="+mn-cs"/>
                        </a:rPr>
                        <a:t>Chấn thương, phẩu thuật lớn</a:t>
                      </a:r>
                      <a:endParaRPr lang="en-US" sz="1800" kern="1200">
                        <a:solidFill>
                          <a:schemeClr val="dk1"/>
                        </a:solidFill>
                        <a:effectLst/>
                        <a:latin typeface="+mn-lt"/>
                        <a:ea typeface="+mn-ea"/>
                        <a:cs typeface="+mn-cs"/>
                      </a:endParaRPr>
                    </a:p>
                    <a:p>
                      <a:endParaRPr lang="en-US"/>
                    </a:p>
                  </a:txBody>
                  <a:tcPr/>
                </a:tc>
                <a:tc>
                  <a:txBody>
                    <a:bodyPr/>
                    <a:lstStyle/>
                    <a:p>
                      <a:r>
                        <a:rPr lang="en-US" sz="1800" kern="1200">
                          <a:solidFill>
                            <a:schemeClr val="dk1"/>
                          </a:solidFill>
                          <a:effectLst/>
                          <a:latin typeface="+mn-lt"/>
                          <a:ea typeface="+mn-ea"/>
                          <a:cs typeface="+mn-cs"/>
                        </a:rPr>
                        <a:t>Thường gây ra DIC cấp tính</a:t>
                      </a:r>
                    </a:p>
                    <a:p>
                      <a:r>
                        <a:rPr lang="en-US" sz="1800" kern="1200">
                          <a:solidFill>
                            <a:schemeClr val="dk1"/>
                          </a:solidFill>
                          <a:effectLst/>
                          <a:latin typeface="+mn-lt"/>
                          <a:ea typeface="+mn-ea"/>
                          <a:cs typeface="+mn-cs"/>
                        </a:rPr>
                        <a:t>Thường gặp trong chấn thương đầu</a:t>
                      </a:r>
                      <a:endParaRPr lang="en-US"/>
                    </a:p>
                  </a:txBody>
                  <a:tcPr/>
                </a:tc>
                <a:extLst>
                  <a:ext uri="{0D108BD9-81ED-4DB2-BD59-A6C34878D82A}">
                    <a16:rowId xmlns:a16="http://schemas.microsoft.com/office/drawing/2014/main" val="2556756380"/>
                  </a:ext>
                </a:extLst>
              </a:tr>
              <a:tr h="541301">
                <a:tc>
                  <a:txBody>
                    <a:bodyPr/>
                    <a:lstStyle/>
                    <a:p>
                      <a:r>
                        <a:rPr lang="en-US" sz="1800" b="1" kern="1200">
                          <a:solidFill>
                            <a:schemeClr val="dk1"/>
                          </a:solidFill>
                          <a:effectLst/>
                          <a:latin typeface="+mn-lt"/>
                          <a:ea typeface="+mn-ea"/>
                          <a:cs typeface="+mn-cs"/>
                        </a:rPr>
                        <a:t>Bệnh ác tính</a:t>
                      </a:r>
                      <a:endParaRPr lang="en-US"/>
                    </a:p>
                  </a:txBody>
                  <a:tcPr/>
                </a:tc>
                <a:tc>
                  <a:txBody>
                    <a:bodyPr/>
                    <a:lstStyle/>
                    <a:p>
                      <a:pPr lvl="0"/>
                      <a:r>
                        <a:rPr lang="en-US" sz="1800" kern="1200">
                          <a:solidFill>
                            <a:schemeClr val="dk1"/>
                          </a:solidFill>
                          <a:effectLst/>
                          <a:latin typeface="+mn-lt"/>
                          <a:ea typeface="+mn-ea"/>
                          <a:cs typeface="+mn-cs"/>
                        </a:rPr>
                        <a:t>Gây ra tình trạng tăng đông và DIC</a:t>
                      </a:r>
                    </a:p>
                    <a:p>
                      <a:r>
                        <a:rPr lang="en-US" sz="1800" kern="1200">
                          <a:solidFill>
                            <a:schemeClr val="dk1"/>
                          </a:solidFill>
                          <a:effectLst/>
                          <a:latin typeface="+mn-lt"/>
                          <a:ea typeface="+mn-ea"/>
                          <a:cs typeface="+mn-cs"/>
                        </a:rPr>
                        <a:t>Thường gặp trong AML (M3)</a:t>
                      </a:r>
                      <a:endParaRPr lang="en-US"/>
                    </a:p>
                  </a:txBody>
                  <a:tcPr/>
                </a:tc>
                <a:extLst>
                  <a:ext uri="{0D108BD9-81ED-4DB2-BD59-A6C34878D82A}">
                    <a16:rowId xmlns:a16="http://schemas.microsoft.com/office/drawing/2014/main" val="1756103150"/>
                  </a:ext>
                </a:extLst>
              </a:tr>
              <a:tr h="773287">
                <a:tc>
                  <a:txBody>
                    <a:bodyPr/>
                    <a:lstStyle/>
                    <a:p>
                      <a:r>
                        <a:rPr lang="en-US" sz="1800" b="1" kern="1200">
                          <a:solidFill>
                            <a:schemeClr val="dk1"/>
                          </a:solidFill>
                          <a:effectLst/>
                          <a:latin typeface="+mn-lt"/>
                          <a:ea typeface="+mn-ea"/>
                          <a:cs typeface="+mn-cs"/>
                        </a:rPr>
                        <a:t>Tai biến sản khoa</a:t>
                      </a:r>
                      <a:endParaRPr lang="en-US"/>
                    </a:p>
                  </a:txBody>
                  <a:tcPr/>
                </a:tc>
                <a:tc>
                  <a:txBody>
                    <a:bodyPr/>
                    <a:lstStyle/>
                    <a:p>
                      <a:pPr lvl="0"/>
                      <a:r>
                        <a:rPr lang="en-US" sz="1800" kern="1200">
                          <a:solidFill>
                            <a:schemeClr val="dk1"/>
                          </a:solidFill>
                          <a:effectLst/>
                          <a:latin typeface="+mn-lt"/>
                          <a:ea typeface="+mn-ea"/>
                          <a:cs typeface="+mn-cs"/>
                        </a:rPr>
                        <a:t>Thuyên tắc ối</a:t>
                      </a:r>
                    </a:p>
                    <a:p>
                      <a:pPr lvl="0"/>
                      <a:r>
                        <a:rPr lang="en-US" sz="1800" kern="1200">
                          <a:solidFill>
                            <a:schemeClr val="dk1"/>
                          </a:solidFill>
                          <a:effectLst/>
                          <a:latin typeface="+mn-lt"/>
                          <a:ea typeface="+mn-ea"/>
                          <a:cs typeface="+mn-cs"/>
                        </a:rPr>
                        <a:t>Nhau bong non</a:t>
                      </a:r>
                    </a:p>
                    <a:p>
                      <a:pPr lvl="0"/>
                      <a:r>
                        <a:rPr lang="en-US" sz="1800" kern="1200">
                          <a:solidFill>
                            <a:schemeClr val="dk1"/>
                          </a:solidFill>
                          <a:effectLst/>
                          <a:latin typeface="+mn-lt"/>
                          <a:ea typeface="+mn-ea"/>
                          <a:cs typeface="+mn-cs"/>
                        </a:rPr>
                        <a:t>Xảy thai, sinh non</a:t>
                      </a:r>
                      <a:endParaRPr lang="en-US"/>
                    </a:p>
                  </a:txBody>
                  <a:tcPr/>
                </a:tc>
                <a:extLst>
                  <a:ext uri="{0D108BD9-81ED-4DB2-BD59-A6C34878D82A}">
                    <a16:rowId xmlns:a16="http://schemas.microsoft.com/office/drawing/2014/main" val="2308081856"/>
                  </a:ext>
                </a:extLst>
              </a:tr>
              <a:tr h="1933217">
                <a:tc>
                  <a:txBody>
                    <a:bodyPr/>
                    <a:lstStyle/>
                    <a:p>
                      <a:r>
                        <a:rPr lang="en-US" sz="1800" b="1" kern="1200">
                          <a:solidFill>
                            <a:schemeClr val="dk1"/>
                          </a:solidFill>
                          <a:effectLst/>
                          <a:latin typeface="+mn-lt"/>
                          <a:ea typeface="+mn-ea"/>
                          <a:cs typeface="+mn-cs"/>
                        </a:rPr>
                        <a:t>Nguyên nhân khác</a:t>
                      </a:r>
                      <a:endParaRPr lang="en-US"/>
                    </a:p>
                  </a:txBody>
                  <a:tcPr/>
                </a:tc>
                <a:tc>
                  <a:txBody>
                    <a:bodyPr/>
                    <a:lstStyle/>
                    <a:p>
                      <a:pPr lvl="0"/>
                      <a:r>
                        <a:rPr lang="en-US" sz="1800" kern="1200">
                          <a:solidFill>
                            <a:schemeClr val="dk1"/>
                          </a:solidFill>
                          <a:effectLst/>
                          <a:latin typeface="+mn-lt"/>
                          <a:ea typeface="+mn-ea"/>
                          <a:cs typeface="+mn-cs"/>
                        </a:rPr>
                        <a:t>U mạch máu </a:t>
                      </a:r>
                    </a:p>
                    <a:p>
                      <a:pPr lvl="0"/>
                      <a:r>
                        <a:rPr lang="en-US" sz="1800" kern="1200">
                          <a:solidFill>
                            <a:schemeClr val="dk1"/>
                          </a:solidFill>
                          <a:effectLst/>
                          <a:latin typeface="+mn-lt"/>
                          <a:ea typeface="+mn-ea"/>
                          <a:cs typeface="+mn-cs"/>
                        </a:rPr>
                        <a:t>Tai biến truyền máu: tán huyết cấp do bất tương hợp nhóm ABO</a:t>
                      </a:r>
                    </a:p>
                    <a:p>
                      <a:pPr lvl="0"/>
                      <a:r>
                        <a:rPr lang="en-US" sz="1800" kern="1200">
                          <a:solidFill>
                            <a:schemeClr val="dk1"/>
                          </a:solidFill>
                          <a:effectLst/>
                          <a:latin typeface="+mn-lt"/>
                          <a:ea typeface="+mn-ea"/>
                          <a:cs typeface="+mn-cs"/>
                        </a:rPr>
                        <a:t>Shunt phúc mạc – tĩnh mạch</a:t>
                      </a:r>
                    </a:p>
                    <a:p>
                      <a:pPr lvl="0"/>
                      <a:r>
                        <a:rPr lang="en-US" sz="1800" kern="1200">
                          <a:solidFill>
                            <a:schemeClr val="dk1"/>
                          </a:solidFill>
                          <a:effectLst/>
                          <a:latin typeface="+mn-lt"/>
                          <a:ea typeface="+mn-ea"/>
                          <a:cs typeface="+mn-cs"/>
                        </a:rPr>
                        <a:t>Rắn cắn</a:t>
                      </a:r>
                    </a:p>
                    <a:p>
                      <a:pPr lvl="0"/>
                      <a:r>
                        <a:rPr lang="en-US" sz="1800" kern="1200">
                          <a:solidFill>
                            <a:schemeClr val="dk1"/>
                          </a:solidFill>
                          <a:effectLst/>
                          <a:latin typeface="+mn-lt"/>
                          <a:ea typeface="+mn-ea"/>
                          <a:cs typeface="+mn-cs"/>
                        </a:rPr>
                        <a:t>tiểu Hemoglobin kịch phát về đêm</a:t>
                      </a:r>
                    </a:p>
                    <a:p>
                      <a:r>
                        <a:rPr lang="en-US" sz="1800" kern="1200">
                          <a:solidFill>
                            <a:schemeClr val="dk1"/>
                          </a:solidFill>
                          <a:effectLst/>
                          <a:latin typeface="+mn-lt"/>
                          <a:ea typeface="+mn-ea"/>
                          <a:cs typeface="+mn-cs"/>
                        </a:rPr>
                        <a:t>Xơ gan, shock nhiệt, ly giải cơ vân, hội chứng kháng Phospholipid</a:t>
                      </a:r>
                      <a:r>
                        <a:rPr lang="vi-VN" sz="1800" kern="1200">
                          <a:solidFill>
                            <a:schemeClr val="dk1"/>
                          </a:solidFill>
                          <a:effectLst/>
                          <a:latin typeface="+mn-lt"/>
                          <a:ea typeface="+mn-ea"/>
                          <a:cs typeface="+mn-cs"/>
                        </a:rPr>
                        <a:t> thảm họa</a:t>
                      </a:r>
                      <a:endParaRPr lang="en-US"/>
                    </a:p>
                  </a:txBody>
                  <a:tcPr/>
                </a:tc>
                <a:extLst>
                  <a:ext uri="{0D108BD9-81ED-4DB2-BD59-A6C34878D82A}">
                    <a16:rowId xmlns:a16="http://schemas.microsoft.com/office/drawing/2014/main" val="262172441"/>
                  </a:ext>
                </a:extLst>
              </a:tr>
            </a:tbl>
          </a:graphicData>
        </a:graphic>
      </p:graphicFrame>
    </p:spTree>
    <p:extLst>
      <p:ext uri="{BB962C8B-B14F-4D97-AF65-F5344CB8AC3E}">
        <p14:creationId xmlns:p14="http://schemas.microsoft.com/office/powerpoint/2010/main" val="412651190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CFBB63-7D1E-475B-B931-FC8B0B761750}"/>
              </a:ext>
            </a:extLst>
          </p:cNvPr>
          <p:cNvSpPr>
            <a:spLocks noGrp="1"/>
          </p:cNvSpPr>
          <p:nvPr>
            <p:ph type="title"/>
          </p:nvPr>
        </p:nvSpPr>
        <p:spPr/>
        <p:txBody>
          <a:bodyPr/>
          <a:lstStyle/>
          <a:p>
            <a:r>
              <a:rPr lang="en-US"/>
              <a:t>Nhóm nguyên nhân mắc phải</a:t>
            </a:r>
          </a:p>
        </p:txBody>
      </p:sp>
      <p:sp>
        <p:nvSpPr>
          <p:cNvPr id="3" name="Content Placeholder 2">
            <a:extLst>
              <a:ext uri="{FF2B5EF4-FFF2-40B4-BE49-F238E27FC236}">
                <a16:creationId xmlns:a16="http://schemas.microsoft.com/office/drawing/2014/main" id="{05EBBF4F-5B45-4604-A5A3-D23D20DC6C20}"/>
              </a:ext>
            </a:extLst>
          </p:cNvPr>
          <p:cNvSpPr>
            <a:spLocks noGrp="1"/>
          </p:cNvSpPr>
          <p:nvPr>
            <p:ph idx="1"/>
          </p:nvPr>
        </p:nvSpPr>
        <p:spPr>
          <a:xfrm>
            <a:off x="1217596" y="1885950"/>
            <a:ext cx="4998720" cy="4023360"/>
          </a:xfrm>
        </p:spPr>
        <p:txBody>
          <a:bodyPr>
            <a:normAutofit/>
          </a:bodyPr>
          <a:lstStyle/>
          <a:p>
            <a:r>
              <a:rPr lang="en-US" sz="2800"/>
              <a:t>DIC: </a:t>
            </a:r>
          </a:p>
          <a:p>
            <a:pPr lvl="1">
              <a:buFont typeface="Arial" panose="020B0604020202020204" pitchFamily="34" charset="0"/>
              <a:buChar char="•"/>
            </a:pPr>
            <a:r>
              <a:rPr lang="en-US" sz="2400"/>
              <a:t>Số lượng tiểu cầu: giảm</a:t>
            </a:r>
          </a:p>
          <a:p>
            <a:pPr lvl="1">
              <a:buFont typeface="Arial" panose="020B0604020202020204" pitchFamily="34" charset="0"/>
              <a:buChar char="•"/>
            </a:pPr>
            <a:r>
              <a:rPr lang="en-US" sz="2400"/>
              <a:t>Fibrinogen: giảm</a:t>
            </a:r>
          </a:p>
          <a:p>
            <a:pPr lvl="1">
              <a:buFont typeface="Arial" panose="020B0604020202020204" pitchFamily="34" charset="0"/>
              <a:buChar char="•"/>
            </a:pPr>
            <a:r>
              <a:rPr lang="en-US" sz="2400"/>
              <a:t>PT: kéo dài </a:t>
            </a:r>
          </a:p>
          <a:p>
            <a:pPr lvl="1">
              <a:buFont typeface="Arial" panose="020B0604020202020204" pitchFamily="34" charset="0"/>
              <a:buChar char="•"/>
            </a:pPr>
            <a:r>
              <a:rPr lang="en-US" sz="2400"/>
              <a:t>Các sản phẩm thoái giáng của fibrin nh</a:t>
            </a:r>
            <a:r>
              <a:rPr lang="vi-VN" sz="2400"/>
              <a:t>ư</a:t>
            </a:r>
            <a:r>
              <a:rPr lang="en-US" sz="2400"/>
              <a:t> D – Dimer và FDP: tăng cao</a:t>
            </a:r>
          </a:p>
          <a:p>
            <a:pPr lvl="1">
              <a:buFont typeface="Arial" panose="020B0604020202020204" pitchFamily="34" charset="0"/>
              <a:buChar char="•"/>
            </a:pPr>
            <a:r>
              <a:rPr lang="en-US" sz="2400"/>
              <a:t>Có mảnh hồng cầu trên lam máu ngoại vi.</a:t>
            </a:r>
          </a:p>
        </p:txBody>
      </p:sp>
      <p:pic>
        <p:nvPicPr>
          <p:cNvPr id="4" name="Picture 3">
            <a:extLst>
              <a:ext uri="{FF2B5EF4-FFF2-40B4-BE49-F238E27FC236}">
                <a16:creationId xmlns:a16="http://schemas.microsoft.com/office/drawing/2014/main" id="{6D1570AE-EA8E-4FDB-AC53-D85A51E95D04}"/>
              </a:ext>
            </a:extLst>
          </p:cNvPr>
          <p:cNvPicPr>
            <a:picLocks noChangeAspect="1"/>
          </p:cNvPicPr>
          <p:nvPr/>
        </p:nvPicPr>
        <p:blipFill>
          <a:blip r:embed="rId2"/>
          <a:stretch>
            <a:fillRect/>
          </a:stretch>
        </p:blipFill>
        <p:spPr>
          <a:xfrm>
            <a:off x="6601325" y="1885950"/>
            <a:ext cx="4733132" cy="3829050"/>
          </a:xfrm>
          <a:prstGeom prst="rect">
            <a:avLst/>
          </a:prstGeom>
        </p:spPr>
      </p:pic>
    </p:spTree>
    <p:extLst>
      <p:ext uri="{BB962C8B-B14F-4D97-AF65-F5344CB8AC3E}">
        <p14:creationId xmlns:p14="http://schemas.microsoft.com/office/powerpoint/2010/main" val="20932350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B56231-EF9D-4DEB-8880-81B19E7E6C5E}"/>
              </a:ext>
            </a:extLst>
          </p:cNvPr>
          <p:cNvSpPr>
            <a:spLocks noGrp="1"/>
          </p:cNvSpPr>
          <p:nvPr>
            <p:ph type="title"/>
          </p:nvPr>
        </p:nvSpPr>
        <p:spPr/>
        <p:txBody>
          <a:bodyPr/>
          <a:lstStyle/>
          <a:p>
            <a:r>
              <a:rPr lang="en-US"/>
              <a:t>Nhóm nguyên nhân mắc phải</a:t>
            </a:r>
          </a:p>
        </p:txBody>
      </p:sp>
      <p:sp>
        <p:nvSpPr>
          <p:cNvPr id="3" name="Content Placeholder 2">
            <a:extLst>
              <a:ext uri="{FF2B5EF4-FFF2-40B4-BE49-F238E27FC236}">
                <a16:creationId xmlns:a16="http://schemas.microsoft.com/office/drawing/2014/main" id="{E3E3AFBC-13C3-46CA-8D98-A9366EA16BD5}"/>
              </a:ext>
            </a:extLst>
          </p:cNvPr>
          <p:cNvSpPr>
            <a:spLocks noGrp="1"/>
          </p:cNvSpPr>
          <p:nvPr>
            <p:ph idx="1"/>
          </p:nvPr>
        </p:nvSpPr>
        <p:spPr/>
        <p:txBody>
          <a:bodyPr/>
          <a:lstStyle/>
          <a:p>
            <a:r>
              <a:rPr lang="en-US"/>
              <a:t>Kháng yếu tố đông máu:</a:t>
            </a:r>
          </a:p>
          <a:p>
            <a:pPr lvl="1"/>
            <a:r>
              <a:rPr lang="en-US"/>
              <a:t>Kháng thể đặc hiệu: th</a:t>
            </a:r>
            <a:r>
              <a:rPr lang="vi-VN"/>
              <a:t>ư</a:t>
            </a:r>
            <a:r>
              <a:rPr lang="en-US"/>
              <a:t>ờng gặp kháng yếu tố VIII.</a:t>
            </a:r>
          </a:p>
          <a:p>
            <a:pPr lvl="1"/>
            <a:r>
              <a:rPr lang="en-US"/>
              <a:t>Kháng thể không đặc hiệu: các bệnh tự miễn nh</a:t>
            </a:r>
            <a:r>
              <a:rPr lang="vi-VN"/>
              <a:t>ư</a:t>
            </a:r>
            <a:r>
              <a:rPr lang="en-US"/>
              <a:t> lupus, viêm khớp dạng thấp.Xét nghiệm aPTT th</a:t>
            </a:r>
            <a:r>
              <a:rPr lang="vi-VN"/>
              <a:t>ư</a:t>
            </a:r>
            <a:r>
              <a:rPr lang="en-US"/>
              <a:t>ờng kéo dài tuy nhiên những trường hợp này th</a:t>
            </a:r>
            <a:r>
              <a:rPr lang="vi-VN"/>
              <a:t>ư</a:t>
            </a:r>
            <a:r>
              <a:rPr lang="en-US"/>
              <a:t>ờng gây tình trạng tăng đông h</a:t>
            </a:r>
            <a:r>
              <a:rPr lang="vi-VN"/>
              <a:t>ơ</a:t>
            </a:r>
            <a:r>
              <a:rPr lang="en-US"/>
              <a:t>n là chảy máu. ( kháng phospholipid)</a:t>
            </a:r>
          </a:p>
          <a:p>
            <a:r>
              <a:rPr lang="en-US"/>
              <a:t>Thuốc kháng đông.</a:t>
            </a:r>
          </a:p>
          <a:p>
            <a:r>
              <a:rPr lang="en-US"/>
              <a:t>Truyền máu khối l</a:t>
            </a:r>
            <a:r>
              <a:rPr lang="vi-VN"/>
              <a:t>ư</a:t>
            </a:r>
            <a:r>
              <a:rPr lang="en-US"/>
              <a:t>ợng lớn: gây pha loãng.</a:t>
            </a:r>
          </a:p>
          <a:p>
            <a:endParaRPr lang="en-US"/>
          </a:p>
          <a:p>
            <a:endParaRPr lang="en-US"/>
          </a:p>
        </p:txBody>
      </p:sp>
    </p:spTree>
    <p:extLst>
      <p:ext uri="{BB962C8B-B14F-4D97-AF65-F5344CB8AC3E}">
        <p14:creationId xmlns:p14="http://schemas.microsoft.com/office/powerpoint/2010/main" val="391580009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94A7532-26B6-42C0-AFF8-C03A38F40384}"/>
              </a:ext>
            </a:extLst>
          </p:cNvPr>
          <p:cNvPicPr>
            <a:picLocks noChangeAspect="1"/>
          </p:cNvPicPr>
          <p:nvPr/>
        </p:nvPicPr>
        <p:blipFill>
          <a:blip r:embed="rId2"/>
          <a:stretch>
            <a:fillRect/>
          </a:stretch>
        </p:blipFill>
        <p:spPr>
          <a:xfrm>
            <a:off x="511790" y="912349"/>
            <a:ext cx="11168419" cy="5033301"/>
          </a:xfrm>
          <a:prstGeom prst="rect">
            <a:avLst/>
          </a:prstGeom>
        </p:spPr>
      </p:pic>
    </p:spTree>
    <p:extLst>
      <p:ext uri="{BB962C8B-B14F-4D97-AF65-F5344CB8AC3E}">
        <p14:creationId xmlns:p14="http://schemas.microsoft.com/office/powerpoint/2010/main" val="13937219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20369E-2518-4CE8-A4B6-B8F981F78C40}"/>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37CF92C3-C6BC-4A6E-9933-3031E16715E5}"/>
              </a:ext>
            </a:extLst>
          </p:cNvPr>
          <p:cNvPicPr>
            <a:picLocks noGrp="1" noChangeAspect="1"/>
          </p:cNvPicPr>
          <p:nvPr>
            <p:ph idx="1"/>
          </p:nvPr>
        </p:nvPicPr>
        <p:blipFill>
          <a:blip r:embed="rId2"/>
          <a:stretch>
            <a:fillRect/>
          </a:stretch>
        </p:blipFill>
        <p:spPr>
          <a:xfrm>
            <a:off x="1601803" y="172371"/>
            <a:ext cx="8769417" cy="5967523"/>
          </a:xfrm>
          <a:prstGeom prst="rect">
            <a:avLst/>
          </a:prstGeom>
        </p:spPr>
      </p:pic>
    </p:spTree>
    <p:extLst>
      <p:ext uri="{BB962C8B-B14F-4D97-AF65-F5344CB8AC3E}">
        <p14:creationId xmlns:p14="http://schemas.microsoft.com/office/powerpoint/2010/main" val="357813955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0F4F11F-7A00-442C-973A-59C44003E1E6}"/>
              </a:ext>
            </a:extLst>
          </p:cNvPr>
          <p:cNvSpPr>
            <a:spLocks noGrp="1"/>
          </p:cNvSpPr>
          <p:nvPr>
            <p:ph idx="4294967295"/>
          </p:nvPr>
        </p:nvSpPr>
        <p:spPr>
          <a:xfrm>
            <a:off x="350920" y="324854"/>
            <a:ext cx="11490159" cy="5823282"/>
          </a:xfrm>
        </p:spPr>
        <p:txBody>
          <a:bodyPr>
            <a:normAutofit/>
          </a:bodyPr>
          <a:lstStyle/>
          <a:p>
            <a:r>
              <a:rPr lang="en-US" b="1"/>
              <a:t>Trường hợp xét nghiệm đông máu ban đầu bình th</a:t>
            </a:r>
            <a:r>
              <a:rPr lang="vi-VN" b="1"/>
              <a:t>ư</a:t>
            </a:r>
            <a:r>
              <a:rPr lang="en-US" b="1"/>
              <a:t>ờng, các nguyên nhân cần nghĩ đến:</a:t>
            </a:r>
          </a:p>
          <a:p>
            <a:pPr>
              <a:lnSpc>
                <a:spcPct val="120000"/>
              </a:lnSpc>
              <a:buFont typeface="Arial" panose="020B0604020202020204" pitchFamily="34" charset="0"/>
              <a:buChar char="•"/>
            </a:pPr>
            <a:r>
              <a:rPr lang="en-US"/>
              <a:t> Bệnh von Willebrand</a:t>
            </a:r>
          </a:p>
          <a:p>
            <a:pPr>
              <a:lnSpc>
                <a:spcPct val="120000"/>
              </a:lnSpc>
              <a:buFont typeface="Arial" panose="020B0604020202020204" pitchFamily="34" charset="0"/>
              <a:buChar char="•"/>
            </a:pPr>
            <a:r>
              <a:rPr lang="en-US"/>
              <a:t> Thiếu yếu tố đông máu di truyền thể nhẹ, thiếu yếu tố XI</a:t>
            </a:r>
          </a:p>
          <a:p>
            <a:pPr>
              <a:lnSpc>
                <a:spcPct val="120000"/>
              </a:lnSpc>
              <a:buFont typeface="Arial" panose="020B0604020202020204" pitchFamily="34" charset="0"/>
              <a:buChar char="•"/>
            </a:pPr>
            <a:r>
              <a:rPr lang="en-US"/>
              <a:t> Người mang gen dị hợp bệnh rối loạn đông máu di truyền</a:t>
            </a:r>
          </a:p>
          <a:p>
            <a:pPr>
              <a:lnSpc>
                <a:spcPct val="120000"/>
              </a:lnSpc>
              <a:buFont typeface="Arial" panose="020B0604020202020204" pitchFamily="34" charset="0"/>
              <a:buChar char="•"/>
            </a:pPr>
            <a:r>
              <a:rPr lang="en-US"/>
              <a:t>Thiếu yếu tố XIII</a:t>
            </a:r>
          </a:p>
          <a:p>
            <a:pPr>
              <a:lnSpc>
                <a:spcPct val="120000"/>
              </a:lnSpc>
              <a:buFont typeface="Arial" panose="020B0604020202020204" pitchFamily="34" charset="0"/>
              <a:buChar char="•"/>
            </a:pPr>
            <a:r>
              <a:rPr lang="en-US"/>
              <a:t> Rối loạn chức năng tiểu cầu</a:t>
            </a:r>
          </a:p>
          <a:p>
            <a:pPr>
              <a:lnSpc>
                <a:spcPct val="120000"/>
              </a:lnSpc>
              <a:buFont typeface="Arial" panose="020B0604020202020204" pitchFamily="34" charset="0"/>
              <a:buChar char="•"/>
            </a:pPr>
            <a:r>
              <a:rPr lang="en-US"/>
              <a:t> Bệnh lý thành mạch</a:t>
            </a:r>
          </a:p>
          <a:p>
            <a:pPr>
              <a:lnSpc>
                <a:spcPct val="120000"/>
              </a:lnSpc>
              <a:buFont typeface="Arial" panose="020B0604020202020204" pitchFamily="34" charset="0"/>
              <a:buChar char="•"/>
            </a:pPr>
            <a:r>
              <a:rPr lang="en-US"/>
              <a:t> Giảm ức chế alpha2 plasmin hay tang hoạt tính plasminogen.</a:t>
            </a:r>
          </a:p>
          <a:p>
            <a:pPr marL="0" indent="0">
              <a:lnSpc>
                <a:spcPct val="120000"/>
              </a:lnSpc>
              <a:buNone/>
            </a:pPr>
            <a:r>
              <a:rPr lang="vi-VN" b="1"/>
              <a:t>Xét nghiệm tìm VWD, bất thường chức năng tiểu cầu và hoặc khiếm khuyết fibrin có thể </a:t>
            </a:r>
            <a:r>
              <a:rPr lang="en-US" b="1"/>
              <a:t>được chỉ định</a:t>
            </a:r>
          </a:p>
        </p:txBody>
      </p:sp>
    </p:spTree>
    <p:extLst>
      <p:ext uri="{BB962C8B-B14F-4D97-AF65-F5344CB8AC3E}">
        <p14:creationId xmlns:p14="http://schemas.microsoft.com/office/powerpoint/2010/main" val="261380625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D22D12-9259-440A-9252-F6EC290CC98F}"/>
              </a:ext>
            </a:extLst>
          </p:cNvPr>
          <p:cNvSpPr>
            <a:spLocks noGrp="1"/>
          </p:cNvSpPr>
          <p:nvPr>
            <p:ph type="title"/>
          </p:nvPr>
        </p:nvSpPr>
        <p:spPr/>
        <p:txBody>
          <a:bodyPr/>
          <a:lstStyle/>
          <a:p>
            <a:r>
              <a:rPr lang="en-US"/>
              <a:t>Bệnh lý rối loạn chức năng tiểu cầu:</a:t>
            </a:r>
          </a:p>
        </p:txBody>
      </p:sp>
      <p:sp>
        <p:nvSpPr>
          <p:cNvPr id="3" name="Content Placeholder 2">
            <a:extLst>
              <a:ext uri="{FF2B5EF4-FFF2-40B4-BE49-F238E27FC236}">
                <a16:creationId xmlns:a16="http://schemas.microsoft.com/office/drawing/2014/main" id="{13E36659-097E-44F9-B454-C878F2F16A25}"/>
              </a:ext>
            </a:extLst>
          </p:cNvPr>
          <p:cNvSpPr>
            <a:spLocks noGrp="1"/>
          </p:cNvSpPr>
          <p:nvPr>
            <p:ph idx="1"/>
          </p:nvPr>
        </p:nvSpPr>
        <p:spPr/>
        <p:txBody>
          <a:bodyPr>
            <a:normAutofit/>
          </a:bodyPr>
          <a:lstStyle/>
          <a:p>
            <a:pPr>
              <a:buFontTx/>
              <a:buChar char="-"/>
            </a:pPr>
            <a:r>
              <a:rPr lang="en-US"/>
              <a:t>Cận </a:t>
            </a:r>
            <a:r>
              <a:rPr lang="en-US" err="1"/>
              <a:t>lâm</a:t>
            </a:r>
            <a:r>
              <a:rPr lang="en-US"/>
              <a:t> </a:t>
            </a:r>
            <a:r>
              <a:rPr lang="en-US" err="1"/>
              <a:t>sàng</a:t>
            </a:r>
            <a:r>
              <a:rPr lang="en-US"/>
              <a:t>: </a:t>
            </a:r>
            <a:r>
              <a:rPr lang="en-US" err="1"/>
              <a:t>phết</a:t>
            </a:r>
            <a:r>
              <a:rPr lang="en-US"/>
              <a:t> </a:t>
            </a:r>
            <a:r>
              <a:rPr lang="en-US" err="1"/>
              <a:t>máu</a:t>
            </a:r>
            <a:r>
              <a:rPr lang="en-US"/>
              <a:t> </a:t>
            </a:r>
            <a:r>
              <a:rPr lang="en-US" err="1"/>
              <a:t>ngoại</a:t>
            </a:r>
            <a:r>
              <a:rPr lang="en-US"/>
              <a:t> </a:t>
            </a:r>
            <a:r>
              <a:rPr lang="en-US" err="1"/>
              <a:t>biên</a:t>
            </a:r>
            <a:r>
              <a:rPr lang="en-US"/>
              <a:t>, </a:t>
            </a:r>
            <a:r>
              <a:rPr lang="en-US" err="1"/>
              <a:t>kết</a:t>
            </a:r>
            <a:r>
              <a:rPr lang="en-US"/>
              <a:t> </a:t>
            </a:r>
            <a:r>
              <a:rPr lang="en-US" err="1"/>
              <a:t>cụm</a:t>
            </a:r>
            <a:r>
              <a:rPr lang="en-US"/>
              <a:t> </a:t>
            </a:r>
            <a:r>
              <a:rPr lang="en-US" err="1"/>
              <a:t>tiểu</a:t>
            </a:r>
            <a:r>
              <a:rPr lang="en-US"/>
              <a:t> </a:t>
            </a:r>
            <a:r>
              <a:rPr lang="en-US" err="1"/>
              <a:t>cầu</a:t>
            </a:r>
            <a:r>
              <a:rPr lang="en-US"/>
              <a:t> hay </a:t>
            </a:r>
            <a:r>
              <a:rPr lang="en-US" err="1"/>
              <a:t>những</a:t>
            </a:r>
            <a:r>
              <a:rPr lang="en-US"/>
              <a:t> </a:t>
            </a:r>
            <a:r>
              <a:rPr lang="en-US" err="1"/>
              <a:t>xét</a:t>
            </a:r>
            <a:r>
              <a:rPr lang="en-US"/>
              <a:t> </a:t>
            </a:r>
            <a:r>
              <a:rPr lang="en-US" err="1"/>
              <a:t>nghiệm</a:t>
            </a:r>
            <a:r>
              <a:rPr lang="en-US"/>
              <a:t> </a:t>
            </a:r>
            <a:r>
              <a:rPr lang="en-US" err="1"/>
              <a:t>chức</a:t>
            </a:r>
            <a:r>
              <a:rPr lang="en-US"/>
              <a:t> </a:t>
            </a:r>
            <a:r>
              <a:rPr lang="en-US" err="1"/>
              <a:t>năng</a:t>
            </a:r>
            <a:r>
              <a:rPr lang="en-US"/>
              <a:t> </a:t>
            </a:r>
            <a:r>
              <a:rPr lang="en-US" err="1"/>
              <a:t>tiểu</a:t>
            </a:r>
            <a:r>
              <a:rPr lang="en-US"/>
              <a:t> </a:t>
            </a:r>
            <a:r>
              <a:rPr lang="en-US" err="1"/>
              <a:t>cầu</a:t>
            </a:r>
            <a:r>
              <a:rPr lang="en-US"/>
              <a:t> khác PFA 100/200</a:t>
            </a:r>
          </a:p>
          <a:p>
            <a:pPr>
              <a:buFontTx/>
              <a:buChar char="-"/>
            </a:pPr>
            <a:r>
              <a:rPr lang="en-US" err="1"/>
              <a:t>Các</a:t>
            </a:r>
            <a:r>
              <a:rPr lang="en-US"/>
              <a:t> </a:t>
            </a:r>
            <a:r>
              <a:rPr lang="en-US" err="1"/>
              <a:t>rối</a:t>
            </a:r>
            <a:r>
              <a:rPr lang="en-US"/>
              <a:t> </a:t>
            </a:r>
            <a:r>
              <a:rPr lang="en-US" err="1"/>
              <a:t>loạn</a:t>
            </a:r>
            <a:r>
              <a:rPr lang="en-US"/>
              <a:t> </a:t>
            </a:r>
            <a:r>
              <a:rPr lang="en-US" err="1"/>
              <a:t>chức</a:t>
            </a:r>
            <a:r>
              <a:rPr lang="en-US"/>
              <a:t> </a:t>
            </a:r>
            <a:r>
              <a:rPr lang="en-US" err="1"/>
              <a:t>năng</a:t>
            </a:r>
            <a:r>
              <a:rPr lang="en-US"/>
              <a:t> </a:t>
            </a:r>
            <a:r>
              <a:rPr lang="en-US" err="1"/>
              <a:t>tiểu</a:t>
            </a:r>
            <a:r>
              <a:rPr lang="en-US"/>
              <a:t> </a:t>
            </a:r>
            <a:r>
              <a:rPr lang="en-US" err="1"/>
              <a:t>cầu</a:t>
            </a:r>
            <a:r>
              <a:rPr lang="en-US"/>
              <a:t> </a:t>
            </a:r>
            <a:r>
              <a:rPr lang="en-US" err="1"/>
              <a:t>th</a:t>
            </a:r>
            <a:r>
              <a:rPr lang="vi-VN"/>
              <a:t>ư</a:t>
            </a:r>
            <a:r>
              <a:rPr lang="en-US" err="1"/>
              <a:t>ơng</a:t>
            </a:r>
            <a:r>
              <a:rPr lang="en-US"/>
              <a:t> do </a:t>
            </a:r>
            <a:r>
              <a:rPr lang="en-US" err="1"/>
              <a:t>nguyên</a:t>
            </a:r>
            <a:r>
              <a:rPr lang="en-US"/>
              <a:t> </a:t>
            </a:r>
            <a:r>
              <a:rPr lang="en-US" err="1"/>
              <a:t>nhân</a:t>
            </a:r>
            <a:r>
              <a:rPr lang="en-US"/>
              <a:t> </a:t>
            </a:r>
            <a:r>
              <a:rPr lang="en-US" err="1"/>
              <a:t>mắc</a:t>
            </a:r>
            <a:r>
              <a:rPr lang="en-US"/>
              <a:t> </a:t>
            </a:r>
            <a:r>
              <a:rPr lang="en-US" err="1"/>
              <a:t>phải</a:t>
            </a:r>
            <a:r>
              <a:rPr lang="en-US"/>
              <a:t> h</a:t>
            </a:r>
            <a:r>
              <a:rPr lang="vi-VN"/>
              <a:t>ơ</a:t>
            </a:r>
            <a:r>
              <a:rPr lang="en-US"/>
              <a:t>n </a:t>
            </a:r>
            <a:r>
              <a:rPr lang="en-US" err="1"/>
              <a:t>là</a:t>
            </a:r>
            <a:r>
              <a:rPr lang="en-US"/>
              <a:t> di </a:t>
            </a:r>
            <a:r>
              <a:rPr lang="en-US" err="1"/>
              <a:t>truyền</a:t>
            </a:r>
            <a:r>
              <a:rPr lang="en-US"/>
              <a:t> </a:t>
            </a:r>
            <a:r>
              <a:rPr lang="en-US" err="1"/>
              <a:t>nh</a:t>
            </a:r>
            <a:r>
              <a:rPr lang="vi-VN"/>
              <a:t>ư</a:t>
            </a:r>
            <a:r>
              <a:rPr lang="en-US"/>
              <a:t> </a:t>
            </a:r>
            <a:r>
              <a:rPr lang="en-US" err="1"/>
              <a:t>thuốc</a:t>
            </a:r>
            <a:r>
              <a:rPr lang="en-US"/>
              <a:t> NSAIDs, </a:t>
            </a:r>
            <a:r>
              <a:rPr lang="en-US" err="1"/>
              <a:t>kháng</a:t>
            </a:r>
            <a:r>
              <a:rPr lang="en-US"/>
              <a:t> </a:t>
            </a:r>
            <a:r>
              <a:rPr lang="en-US" err="1"/>
              <a:t>sinh</a:t>
            </a:r>
            <a:r>
              <a:rPr lang="en-US"/>
              <a:t> beta lactam, </a:t>
            </a:r>
            <a:r>
              <a:rPr lang="en-US" err="1"/>
              <a:t>SSRi</a:t>
            </a:r>
            <a:r>
              <a:rPr lang="en-US"/>
              <a:t>, tăng </a:t>
            </a:r>
            <a:r>
              <a:rPr lang="en-US" err="1"/>
              <a:t>ure</a:t>
            </a:r>
            <a:r>
              <a:rPr lang="en-US"/>
              <a:t> </a:t>
            </a:r>
            <a:r>
              <a:rPr lang="en-US" err="1"/>
              <a:t>máu</a:t>
            </a:r>
            <a:r>
              <a:rPr lang="en-US"/>
              <a:t>, </a:t>
            </a:r>
            <a:r>
              <a:rPr lang="en-US" err="1"/>
              <a:t>bệnh</a:t>
            </a:r>
            <a:r>
              <a:rPr lang="en-US"/>
              <a:t> </a:t>
            </a:r>
            <a:r>
              <a:rPr lang="en-US" err="1"/>
              <a:t>lý</a:t>
            </a:r>
            <a:r>
              <a:rPr lang="en-US"/>
              <a:t> </a:t>
            </a:r>
            <a:r>
              <a:rPr lang="en-US" err="1"/>
              <a:t>tủy</a:t>
            </a:r>
            <a:r>
              <a:rPr lang="en-US"/>
              <a:t> tăng sinh tủy, loạn sinh tủy.</a:t>
            </a:r>
          </a:p>
          <a:p>
            <a:pPr marL="0" indent="0">
              <a:buNone/>
            </a:pPr>
            <a:endParaRPr lang="en-US"/>
          </a:p>
        </p:txBody>
      </p:sp>
    </p:spTree>
    <p:extLst>
      <p:ext uri="{BB962C8B-B14F-4D97-AF65-F5344CB8AC3E}">
        <p14:creationId xmlns:p14="http://schemas.microsoft.com/office/powerpoint/2010/main" val="336583967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A5875-5CC1-4ED6-B389-7629501AF08A}"/>
              </a:ext>
            </a:extLst>
          </p:cNvPr>
          <p:cNvSpPr>
            <a:spLocks noGrp="1"/>
          </p:cNvSpPr>
          <p:nvPr>
            <p:ph type="title"/>
          </p:nvPr>
        </p:nvSpPr>
        <p:spPr/>
        <p:txBody>
          <a:bodyPr/>
          <a:lstStyle/>
          <a:p>
            <a:r>
              <a:rPr lang="en-US"/>
              <a:t>Bệnh lý rối loạn chức năng tiểu cầu:</a:t>
            </a:r>
          </a:p>
        </p:txBody>
      </p:sp>
      <p:sp>
        <p:nvSpPr>
          <p:cNvPr id="3" name="Content Placeholder 2">
            <a:extLst>
              <a:ext uri="{FF2B5EF4-FFF2-40B4-BE49-F238E27FC236}">
                <a16:creationId xmlns:a16="http://schemas.microsoft.com/office/drawing/2014/main" id="{8DABBF1A-73F6-4E3C-97B8-C57D358A60A2}"/>
              </a:ext>
            </a:extLst>
          </p:cNvPr>
          <p:cNvSpPr>
            <a:spLocks noGrp="1"/>
          </p:cNvSpPr>
          <p:nvPr>
            <p:ph idx="1"/>
          </p:nvPr>
        </p:nvSpPr>
        <p:spPr/>
        <p:txBody>
          <a:bodyPr/>
          <a:lstStyle/>
          <a:p>
            <a:pPr>
              <a:buFontTx/>
              <a:buChar char="-"/>
            </a:pPr>
            <a:r>
              <a:rPr lang="en-US"/>
              <a:t>Các rối loạn chức năng di truyền hiếm gặp h</a:t>
            </a:r>
            <a:r>
              <a:rPr lang="vi-VN"/>
              <a:t>ơ</a:t>
            </a:r>
            <a:r>
              <a:rPr lang="en-US"/>
              <a:t>n nh</a:t>
            </a:r>
            <a:r>
              <a:rPr lang="vi-VN"/>
              <a:t>ư</a:t>
            </a:r>
            <a:r>
              <a:rPr lang="en-US"/>
              <a:t>:</a:t>
            </a:r>
          </a:p>
          <a:p>
            <a:pPr lvl="1">
              <a:buFontTx/>
              <a:buChar char="-"/>
            </a:pPr>
            <a:r>
              <a:rPr lang="en-US"/>
              <a:t>Bệnh Glanzmann: khiếm khuyết phức hợp glycoprotein IIb/IIIa, th</a:t>
            </a:r>
            <a:r>
              <a:rPr lang="vi-VN"/>
              <a:t>ư</a:t>
            </a:r>
            <a:r>
              <a:rPr lang="en-US"/>
              <a:t>ờng gây chảy máu niêm mạc ở trẻ em. Tiểu cầu </a:t>
            </a:r>
            <a:r>
              <a:rPr lang="vi-VN"/>
              <a:t>giảm kết tập với adenosine phosphate, epinephrine, collagen và thrombin, nhưng kết hợp bình thường với ristocetin</a:t>
            </a:r>
            <a:r>
              <a:rPr lang="en-US"/>
              <a:t>.</a:t>
            </a:r>
          </a:p>
          <a:p>
            <a:pPr lvl="1">
              <a:buFontTx/>
              <a:buChar char="-"/>
            </a:pPr>
            <a:r>
              <a:rPr lang="en-US"/>
              <a:t>Hội chứng Bernard Soulier: khiếm khuyết phức hợp glycoprotein Ib-IX-V. Trên phết máu ngoại biên có thể thấy những tiểu cầu khổng lồ.</a:t>
            </a:r>
          </a:p>
          <a:p>
            <a:pPr lvl="1">
              <a:buFontTx/>
              <a:buChar char="-"/>
            </a:pPr>
            <a:r>
              <a:rPr lang="en-US"/>
              <a:t>Các rối loạn dự trữ hạt tiểu cầu nh</a:t>
            </a:r>
            <a:r>
              <a:rPr lang="vi-VN"/>
              <a:t>ư</a:t>
            </a:r>
            <a:r>
              <a:rPr lang="en-US"/>
              <a:t> Hội chứng Hermansky-Pudlak và hội chứng Chediak-Higashi: rối loạn dự trữ hạt Delta trong tiểu cầu.</a:t>
            </a:r>
          </a:p>
          <a:p>
            <a:endParaRPr lang="en-US"/>
          </a:p>
        </p:txBody>
      </p:sp>
    </p:spTree>
    <p:extLst>
      <p:ext uri="{BB962C8B-B14F-4D97-AF65-F5344CB8AC3E}">
        <p14:creationId xmlns:p14="http://schemas.microsoft.com/office/powerpoint/2010/main" val="27170533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3F92A8-6CBB-4977-87FA-88290B60FB8C}"/>
              </a:ext>
            </a:extLst>
          </p:cNvPr>
          <p:cNvSpPr>
            <a:spLocks noGrp="1"/>
          </p:cNvSpPr>
          <p:nvPr>
            <p:ph type="title"/>
          </p:nvPr>
        </p:nvSpPr>
        <p:spPr/>
        <p:txBody>
          <a:bodyPr/>
          <a:lstStyle/>
          <a:p>
            <a:r>
              <a:rPr lang="en-US" dirty="0"/>
              <a:t>PFA 100/200 (Platelet Function Analyzer)</a:t>
            </a:r>
          </a:p>
        </p:txBody>
      </p:sp>
      <p:pic>
        <p:nvPicPr>
          <p:cNvPr id="9" name="Content Placeholder 8" descr="Káº¿t quáº£ hÃ¬nh áº£nh cho PFA 100">
            <a:extLst>
              <a:ext uri="{FF2B5EF4-FFF2-40B4-BE49-F238E27FC236}">
                <a16:creationId xmlns:a16="http://schemas.microsoft.com/office/drawing/2014/main" id="{98769CBB-FA19-47AE-ADA3-5A6F25D05AC5}"/>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4446100" y="1838959"/>
            <a:ext cx="7745900" cy="4802187"/>
          </a:xfrm>
          <a:prstGeom prst="rect">
            <a:avLst/>
          </a:prstGeom>
          <a:noFill/>
          <a:ln>
            <a:noFill/>
          </a:ln>
        </p:spPr>
      </p:pic>
      <p:sp>
        <p:nvSpPr>
          <p:cNvPr id="10" name="TextBox 9">
            <a:extLst>
              <a:ext uri="{FF2B5EF4-FFF2-40B4-BE49-F238E27FC236}">
                <a16:creationId xmlns:a16="http://schemas.microsoft.com/office/drawing/2014/main" id="{57A68A9E-6110-41B5-9912-67A6DDF5D6BF}"/>
              </a:ext>
            </a:extLst>
          </p:cNvPr>
          <p:cNvSpPr txBox="1"/>
          <p:nvPr/>
        </p:nvSpPr>
        <p:spPr>
          <a:xfrm>
            <a:off x="636104" y="2274838"/>
            <a:ext cx="4002157" cy="2308324"/>
          </a:xfrm>
          <a:prstGeom prst="rect">
            <a:avLst/>
          </a:prstGeom>
          <a:noFill/>
        </p:spPr>
        <p:txBody>
          <a:bodyPr wrap="square" rtlCol="0">
            <a:spAutoFit/>
          </a:bodyPr>
          <a:lstStyle/>
          <a:p>
            <a:pPr marL="342900" indent="-342900">
              <a:buFontTx/>
              <a:buChar char="-"/>
            </a:pPr>
            <a:r>
              <a:rPr lang="en-US" sz="2400" dirty="0" err="1"/>
              <a:t>Khảo</a:t>
            </a:r>
            <a:r>
              <a:rPr lang="en-US" sz="2400" dirty="0"/>
              <a:t> </a:t>
            </a:r>
            <a:r>
              <a:rPr lang="en-US" sz="2400" dirty="0" err="1"/>
              <a:t>sát</a:t>
            </a:r>
            <a:r>
              <a:rPr lang="en-US" sz="2400" dirty="0"/>
              <a:t> </a:t>
            </a:r>
            <a:r>
              <a:rPr lang="en-US" sz="2400" dirty="0" err="1"/>
              <a:t>khả</a:t>
            </a:r>
            <a:r>
              <a:rPr lang="en-US" sz="2400" dirty="0"/>
              <a:t> </a:t>
            </a:r>
            <a:r>
              <a:rPr lang="en-US" sz="2400" dirty="0" err="1"/>
              <a:t>năng</a:t>
            </a:r>
            <a:r>
              <a:rPr lang="en-US" sz="2400" dirty="0"/>
              <a:t> </a:t>
            </a:r>
            <a:r>
              <a:rPr lang="en-US" sz="2400" dirty="0" err="1"/>
              <a:t>kết</a:t>
            </a:r>
            <a:r>
              <a:rPr lang="en-US" sz="2400" dirty="0"/>
              <a:t> </a:t>
            </a:r>
            <a:r>
              <a:rPr lang="en-US" sz="2400" dirty="0" err="1"/>
              <a:t>tập</a:t>
            </a:r>
            <a:r>
              <a:rPr lang="en-US" sz="2400" dirty="0"/>
              <a:t> </a:t>
            </a:r>
            <a:r>
              <a:rPr lang="en-US" sz="2400" dirty="0" err="1"/>
              <a:t>tiểu</a:t>
            </a:r>
            <a:r>
              <a:rPr lang="en-US" sz="2400" dirty="0"/>
              <a:t> </a:t>
            </a:r>
            <a:r>
              <a:rPr lang="en-US" sz="2400" dirty="0" err="1"/>
              <a:t>cầu</a:t>
            </a:r>
            <a:endParaRPr lang="en-US" sz="2400" dirty="0"/>
          </a:p>
          <a:p>
            <a:pPr marL="342900" indent="-342900">
              <a:buFontTx/>
              <a:buChar char="-"/>
            </a:pPr>
            <a:r>
              <a:rPr lang="en-US" sz="2400" dirty="0" err="1"/>
              <a:t>Giả</a:t>
            </a:r>
            <a:r>
              <a:rPr lang="en-US" sz="2400" dirty="0"/>
              <a:t> </a:t>
            </a:r>
            <a:r>
              <a:rPr lang="en-US" sz="2400" dirty="0" err="1"/>
              <a:t>lập</a:t>
            </a:r>
            <a:r>
              <a:rPr lang="en-US" sz="2400" dirty="0"/>
              <a:t> </a:t>
            </a:r>
            <a:r>
              <a:rPr lang="en-US" sz="2400" dirty="0" err="1"/>
              <a:t>dòng</a:t>
            </a:r>
            <a:r>
              <a:rPr lang="en-US" sz="2400" dirty="0"/>
              <a:t> </a:t>
            </a:r>
            <a:r>
              <a:rPr lang="en-US" sz="2400" dirty="0" err="1"/>
              <a:t>máu</a:t>
            </a:r>
            <a:r>
              <a:rPr lang="en-US" sz="2400" dirty="0"/>
              <a:t> </a:t>
            </a:r>
            <a:r>
              <a:rPr lang="en-US" sz="2400" dirty="0" err="1"/>
              <a:t>chảy</a:t>
            </a:r>
            <a:r>
              <a:rPr lang="en-US" sz="2400" dirty="0"/>
              <a:t> qua </a:t>
            </a:r>
            <a:r>
              <a:rPr lang="en-US" sz="2400" dirty="0" err="1"/>
              <a:t>mạch</a:t>
            </a:r>
            <a:r>
              <a:rPr lang="en-US" sz="2400" dirty="0"/>
              <a:t> </a:t>
            </a:r>
            <a:r>
              <a:rPr lang="en-US" sz="2400" dirty="0" err="1"/>
              <a:t>máu</a:t>
            </a:r>
            <a:r>
              <a:rPr lang="en-US" sz="2400" dirty="0"/>
              <a:t> </a:t>
            </a:r>
            <a:r>
              <a:rPr lang="en-US" sz="2400" dirty="0" err="1"/>
              <a:t>tổn</a:t>
            </a:r>
            <a:r>
              <a:rPr lang="en-US" sz="2400" dirty="0"/>
              <a:t> </a:t>
            </a:r>
            <a:r>
              <a:rPr lang="en-US" sz="2400" dirty="0" err="1"/>
              <a:t>th</a:t>
            </a:r>
            <a:r>
              <a:rPr lang="vi-VN" sz="2400" dirty="0">
                <a:latin typeface="Calibri" panose="020F0502020204030204" pitchFamily="34" charset="0"/>
              </a:rPr>
              <a:t>ư</a:t>
            </a:r>
            <a:r>
              <a:rPr lang="en-US" sz="2400" dirty="0" err="1"/>
              <a:t>ơng</a:t>
            </a:r>
            <a:endParaRPr lang="en-US" sz="2400" dirty="0"/>
          </a:p>
          <a:p>
            <a:pPr marL="342900" indent="-342900">
              <a:buFontTx/>
              <a:buChar char="-"/>
            </a:pPr>
            <a:r>
              <a:rPr lang="en-US" sz="2400" dirty="0" err="1"/>
              <a:t>Đo</a:t>
            </a:r>
            <a:r>
              <a:rPr lang="en-US" sz="2400" dirty="0"/>
              <a:t> </a:t>
            </a:r>
            <a:r>
              <a:rPr lang="en-US" sz="2400" dirty="0" err="1"/>
              <a:t>thời</a:t>
            </a:r>
            <a:r>
              <a:rPr lang="en-US" sz="2400" dirty="0"/>
              <a:t> </a:t>
            </a:r>
            <a:r>
              <a:rPr lang="en-US" sz="2400" dirty="0" err="1"/>
              <a:t>gian</a:t>
            </a:r>
            <a:r>
              <a:rPr lang="en-US" sz="2400" dirty="0"/>
              <a:t> CT (</a:t>
            </a:r>
            <a:r>
              <a:rPr lang="en-US" sz="2400" dirty="0" err="1"/>
              <a:t>Closue</a:t>
            </a:r>
            <a:r>
              <a:rPr lang="en-US" sz="2400" dirty="0"/>
              <a:t> Time)</a:t>
            </a:r>
          </a:p>
        </p:txBody>
      </p:sp>
    </p:spTree>
    <p:extLst>
      <p:ext uri="{BB962C8B-B14F-4D97-AF65-F5344CB8AC3E}">
        <p14:creationId xmlns:p14="http://schemas.microsoft.com/office/powerpoint/2010/main" val="3092293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BC40A6-6A85-4A39-8EE0-887434E9FB22}"/>
              </a:ext>
            </a:extLst>
          </p:cNvPr>
          <p:cNvSpPr>
            <a:spLocks noGrp="1"/>
          </p:cNvSpPr>
          <p:nvPr>
            <p:ph type="title"/>
          </p:nvPr>
        </p:nvSpPr>
        <p:spPr/>
        <p:txBody>
          <a:bodyPr/>
          <a:lstStyle/>
          <a:p>
            <a:r>
              <a:rPr lang="en-US" dirty="0" err="1"/>
              <a:t>Các</a:t>
            </a:r>
            <a:r>
              <a:rPr lang="en-US" dirty="0"/>
              <a:t> </a:t>
            </a:r>
            <a:r>
              <a:rPr lang="en-US" dirty="0" err="1"/>
              <a:t>yếu</a:t>
            </a:r>
            <a:r>
              <a:rPr lang="en-US" dirty="0"/>
              <a:t> </a:t>
            </a:r>
            <a:r>
              <a:rPr lang="en-US" dirty="0" err="1"/>
              <a:t>tố</a:t>
            </a:r>
            <a:r>
              <a:rPr lang="en-US" dirty="0"/>
              <a:t> </a:t>
            </a:r>
            <a:r>
              <a:rPr lang="en-US" dirty="0" err="1"/>
              <a:t>làm</a:t>
            </a:r>
            <a:r>
              <a:rPr lang="en-US" dirty="0"/>
              <a:t> </a:t>
            </a:r>
            <a:r>
              <a:rPr lang="en-US" dirty="0" err="1"/>
              <a:t>sai</a:t>
            </a:r>
            <a:r>
              <a:rPr lang="en-US" dirty="0"/>
              <a:t> </a:t>
            </a:r>
            <a:r>
              <a:rPr lang="en-US" dirty="0" err="1"/>
              <a:t>lệch</a:t>
            </a:r>
            <a:r>
              <a:rPr lang="en-US" dirty="0"/>
              <a:t> </a:t>
            </a:r>
            <a:r>
              <a:rPr lang="en-US" dirty="0" err="1"/>
              <a:t>kết</a:t>
            </a:r>
            <a:r>
              <a:rPr lang="en-US" dirty="0"/>
              <a:t> </a:t>
            </a:r>
            <a:r>
              <a:rPr lang="en-US" dirty="0" err="1"/>
              <a:t>quả</a:t>
            </a:r>
            <a:r>
              <a:rPr lang="en-US" dirty="0"/>
              <a:t> PFA</a:t>
            </a:r>
          </a:p>
        </p:txBody>
      </p:sp>
      <p:sp>
        <p:nvSpPr>
          <p:cNvPr id="3" name="Content Placeholder 2">
            <a:extLst>
              <a:ext uri="{FF2B5EF4-FFF2-40B4-BE49-F238E27FC236}">
                <a16:creationId xmlns:a16="http://schemas.microsoft.com/office/drawing/2014/main" id="{F8D5D56F-29DF-471A-B0FE-66D164F43902}"/>
              </a:ext>
            </a:extLst>
          </p:cNvPr>
          <p:cNvSpPr>
            <a:spLocks noGrp="1"/>
          </p:cNvSpPr>
          <p:nvPr>
            <p:ph idx="1"/>
          </p:nvPr>
        </p:nvSpPr>
        <p:spPr/>
        <p:txBody>
          <a:bodyPr>
            <a:normAutofit/>
          </a:bodyPr>
          <a:lstStyle/>
          <a:p>
            <a:pPr lvl="0"/>
            <a:r>
              <a:rPr lang="en-US" dirty="0"/>
              <a:t>PLT &lt; 150 G/L (</a:t>
            </a:r>
            <a:r>
              <a:rPr lang="en-US" dirty="0" err="1"/>
              <a:t>không</a:t>
            </a:r>
            <a:r>
              <a:rPr lang="en-US" dirty="0"/>
              <a:t> </a:t>
            </a:r>
            <a:r>
              <a:rPr lang="en-US" dirty="0" err="1"/>
              <a:t>làm</a:t>
            </a:r>
            <a:r>
              <a:rPr lang="en-US" dirty="0"/>
              <a:t> PFA </a:t>
            </a:r>
            <a:r>
              <a:rPr lang="en-US" dirty="0" err="1"/>
              <a:t>khi</a:t>
            </a:r>
            <a:r>
              <a:rPr lang="en-US" dirty="0"/>
              <a:t> PLT &lt; 100 G/L)</a:t>
            </a:r>
          </a:p>
          <a:p>
            <a:pPr lvl="0"/>
            <a:r>
              <a:rPr lang="en-US" dirty="0" err="1"/>
              <a:t>Hct</a:t>
            </a:r>
            <a:r>
              <a:rPr lang="en-US" dirty="0"/>
              <a:t> &lt;35%</a:t>
            </a:r>
          </a:p>
          <a:p>
            <a:pPr lvl="0"/>
            <a:r>
              <a:rPr lang="en-US" dirty="0"/>
              <a:t>(PLT &gt; 500G/L </a:t>
            </a:r>
            <a:r>
              <a:rPr lang="en-US" dirty="0" err="1"/>
              <a:t>và</a:t>
            </a:r>
            <a:r>
              <a:rPr lang="en-US" dirty="0"/>
              <a:t> </a:t>
            </a:r>
            <a:r>
              <a:rPr lang="en-US" dirty="0" err="1"/>
              <a:t>Hct</a:t>
            </a:r>
            <a:r>
              <a:rPr lang="en-US" dirty="0"/>
              <a:t> &gt; 50% </a:t>
            </a:r>
            <a:r>
              <a:rPr lang="en-US" dirty="0" err="1"/>
              <a:t>chưa</a:t>
            </a:r>
            <a:r>
              <a:rPr lang="en-US" dirty="0"/>
              <a:t> </a:t>
            </a:r>
            <a:r>
              <a:rPr lang="en-US" dirty="0" err="1"/>
              <a:t>có</a:t>
            </a:r>
            <a:r>
              <a:rPr lang="en-US" dirty="0"/>
              <a:t> </a:t>
            </a:r>
            <a:r>
              <a:rPr lang="en-US" dirty="0" err="1"/>
              <a:t>dữ</a:t>
            </a:r>
            <a:r>
              <a:rPr lang="en-US" dirty="0"/>
              <a:t> </a:t>
            </a:r>
            <a:r>
              <a:rPr lang="en-US" dirty="0" err="1"/>
              <a:t>liệu</a:t>
            </a:r>
            <a:r>
              <a:rPr lang="en-US" dirty="0"/>
              <a:t> </a:t>
            </a:r>
            <a:r>
              <a:rPr lang="en-US" dirty="0" err="1"/>
              <a:t>chứng</a:t>
            </a:r>
            <a:r>
              <a:rPr lang="en-US" dirty="0"/>
              <a:t> </a:t>
            </a:r>
            <a:r>
              <a:rPr lang="en-US" dirty="0" err="1"/>
              <a:t>minh</a:t>
            </a:r>
            <a:r>
              <a:rPr lang="en-US" dirty="0"/>
              <a:t>)</a:t>
            </a:r>
          </a:p>
          <a:p>
            <a:pPr lvl="0"/>
            <a:r>
              <a:rPr lang="en-US" dirty="0" err="1"/>
              <a:t>Cục</a:t>
            </a:r>
            <a:r>
              <a:rPr lang="en-US" dirty="0"/>
              <a:t> </a:t>
            </a:r>
            <a:r>
              <a:rPr lang="en-US" dirty="0" err="1"/>
              <a:t>máu</a:t>
            </a:r>
            <a:r>
              <a:rPr lang="en-US" dirty="0"/>
              <a:t> </a:t>
            </a:r>
            <a:r>
              <a:rPr lang="en-US" dirty="0" err="1"/>
              <a:t>đông</a:t>
            </a:r>
            <a:r>
              <a:rPr lang="en-US" dirty="0"/>
              <a:t> </a:t>
            </a:r>
            <a:r>
              <a:rPr lang="en-US" dirty="0" err="1"/>
              <a:t>trong</a:t>
            </a:r>
            <a:r>
              <a:rPr lang="en-US" dirty="0"/>
              <a:t> </a:t>
            </a:r>
            <a:r>
              <a:rPr lang="en-US" dirty="0" err="1"/>
              <a:t>mẫu</a:t>
            </a:r>
            <a:r>
              <a:rPr lang="en-US" dirty="0"/>
              <a:t> </a:t>
            </a:r>
            <a:r>
              <a:rPr lang="en-US" dirty="0" err="1"/>
              <a:t>máu</a:t>
            </a:r>
            <a:endParaRPr lang="en-US" dirty="0"/>
          </a:p>
          <a:p>
            <a:pPr lvl="0"/>
            <a:r>
              <a:rPr lang="en-US" dirty="0" err="1"/>
              <a:t>Tán</a:t>
            </a:r>
            <a:r>
              <a:rPr lang="en-US" dirty="0"/>
              <a:t> </a:t>
            </a:r>
            <a:r>
              <a:rPr lang="en-US" dirty="0" err="1"/>
              <a:t>huyết</a:t>
            </a:r>
            <a:r>
              <a:rPr lang="en-US" dirty="0"/>
              <a:t> </a:t>
            </a:r>
            <a:r>
              <a:rPr lang="en-US" dirty="0" err="1"/>
              <a:t>làm</a:t>
            </a:r>
            <a:r>
              <a:rPr lang="en-US" dirty="0"/>
              <a:t> </a:t>
            </a:r>
            <a:r>
              <a:rPr lang="en-US" dirty="0" err="1"/>
              <a:t>giảm</a:t>
            </a:r>
            <a:r>
              <a:rPr lang="en-US" dirty="0"/>
              <a:t> </a:t>
            </a:r>
            <a:r>
              <a:rPr lang="en-US" dirty="0" err="1"/>
              <a:t>Hct</a:t>
            </a:r>
            <a:r>
              <a:rPr lang="en-US" dirty="0"/>
              <a:t> </a:t>
            </a:r>
            <a:r>
              <a:rPr lang="en-US" dirty="0" err="1"/>
              <a:t>và</a:t>
            </a:r>
            <a:r>
              <a:rPr lang="en-US" dirty="0"/>
              <a:t> </a:t>
            </a:r>
            <a:r>
              <a:rPr lang="en-US" dirty="0" err="1"/>
              <a:t>giải</a:t>
            </a:r>
            <a:r>
              <a:rPr lang="en-US" dirty="0"/>
              <a:t> </a:t>
            </a:r>
            <a:r>
              <a:rPr lang="en-US" dirty="0" err="1"/>
              <a:t>phóng</a:t>
            </a:r>
            <a:r>
              <a:rPr lang="en-US" dirty="0"/>
              <a:t> ADP</a:t>
            </a:r>
          </a:p>
          <a:p>
            <a:pPr lvl="0"/>
            <a:r>
              <a:rPr lang="en-US" dirty="0"/>
              <a:t>Acid </a:t>
            </a:r>
            <a:r>
              <a:rPr lang="en-US" dirty="0" err="1"/>
              <a:t>béo</a:t>
            </a:r>
            <a:r>
              <a:rPr lang="en-US" dirty="0"/>
              <a:t> </a:t>
            </a:r>
            <a:r>
              <a:rPr lang="en-US" dirty="0" err="1"/>
              <a:t>và</a:t>
            </a:r>
            <a:r>
              <a:rPr lang="en-US" dirty="0"/>
              <a:t> Lipid </a:t>
            </a:r>
            <a:r>
              <a:rPr lang="en-US" dirty="0" err="1"/>
              <a:t>trong</a:t>
            </a:r>
            <a:r>
              <a:rPr lang="en-US" dirty="0"/>
              <a:t> </a:t>
            </a:r>
            <a:r>
              <a:rPr lang="en-US" dirty="0" err="1"/>
              <a:t>chế</a:t>
            </a:r>
            <a:r>
              <a:rPr lang="en-US" dirty="0"/>
              <a:t> </a:t>
            </a:r>
            <a:r>
              <a:rPr lang="en-US" dirty="0" err="1"/>
              <a:t>độ</a:t>
            </a:r>
            <a:r>
              <a:rPr lang="en-US" dirty="0"/>
              <a:t> </a:t>
            </a:r>
            <a:r>
              <a:rPr lang="en-US" dirty="0" err="1"/>
              <a:t>ăn</a:t>
            </a:r>
            <a:r>
              <a:rPr lang="en-US" dirty="0"/>
              <a:t> </a:t>
            </a:r>
            <a:r>
              <a:rPr lang="en-US" dirty="0" err="1"/>
              <a:t>có</a:t>
            </a:r>
            <a:r>
              <a:rPr lang="en-US" dirty="0"/>
              <a:t> </a:t>
            </a:r>
            <a:r>
              <a:rPr lang="en-US" dirty="0" err="1"/>
              <a:t>thể</a:t>
            </a:r>
            <a:r>
              <a:rPr lang="en-US" dirty="0"/>
              <a:t> </a:t>
            </a:r>
            <a:r>
              <a:rPr lang="en-US" dirty="0" err="1"/>
              <a:t>ảnh</a:t>
            </a:r>
            <a:r>
              <a:rPr lang="en-US" dirty="0"/>
              <a:t> </a:t>
            </a:r>
            <a:r>
              <a:rPr lang="en-US" dirty="0" err="1"/>
              <a:t>hưởng</a:t>
            </a:r>
            <a:r>
              <a:rPr lang="en-US" dirty="0"/>
              <a:t> </a:t>
            </a:r>
            <a:r>
              <a:rPr lang="en-US" dirty="0" err="1"/>
              <a:t>chức</a:t>
            </a:r>
            <a:r>
              <a:rPr lang="en-US" dirty="0"/>
              <a:t> </a:t>
            </a:r>
            <a:r>
              <a:rPr lang="en-US" dirty="0" err="1"/>
              <a:t>năng</a:t>
            </a:r>
            <a:r>
              <a:rPr lang="en-US" dirty="0"/>
              <a:t> </a:t>
            </a:r>
            <a:r>
              <a:rPr lang="en-US" dirty="0" err="1"/>
              <a:t>tiểu</a:t>
            </a:r>
            <a:r>
              <a:rPr lang="en-US" dirty="0"/>
              <a:t> </a:t>
            </a:r>
            <a:r>
              <a:rPr lang="en-US" dirty="0" err="1"/>
              <a:t>cầu</a:t>
            </a:r>
            <a:r>
              <a:rPr lang="en-US" dirty="0"/>
              <a:t> (</a:t>
            </a:r>
            <a:r>
              <a:rPr lang="en-US" dirty="0" err="1"/>
              <a:t>dặn</a:t>
            </a:r>
            <a:r>
              <a:rPr lang="en-US" dirty="0"/>
              <a:t> </a:t>
            </a:r>
            <a:r>
              <a:rPr lang="en-US" dirty="0" err="1"/>
              <a:t>bệnh</a:t>
            </a:r>
            <a:r>
              <a:rPr lang="en-US" dirty="0"/>
              <a:t> </a:t>
            </a:r>
            <a:r>
              <a:rPr lang="en-US" dirty="0" err="1"/>
              <a:t>nhân</a:t>
            </a:r>
            <a:r>
              <a:rPr lang="en-US" dirty="0"/>
              <a:t> </a:t>
            </a:r>
            <a:r>
              <a:rPr lang="en-US" dirty="0" err="1"/>
              <a:t>không</a:t>
            </a:r>
            <a:r>
              <a:rPr lang="en-US" dirty="0"/>
              <a:t> </a:t>
            </a:r>
            <a:r>
              <a:rPr lang="en-US" dirty="0" err="1"/>
              <a:t>ăn</a:t>
            </a:r>
            <a:r>
              <a:rPr lang="en-US" dirty="0"/>
              <a:t> </a:t>
            </a:r>
            <a:r>
              <a:rPr lang="en-US" dirty="0" err="1"/>
              <a:t>dầu</a:t>
            </a:r>
            <a:r>
              <a:rPr lang="en-US" dirty="0"/>
              <a:t> </a:t>
            </a:r>
            <a:r>
              <a:rPr lang="en-US" dirty="0" err="1"/>
              <a:t>mỡ</a:t>
            </a:r>
            <a:r>
              <a:rPr lang="en-US" dirty="0"/>
              <a:t> </a:t>
            </a:r>
            <a:r>
              <a:rPr lang="en-US" dirty="0" err="1"/>
              <a:t>chất</a:t>
            </a:r>
            <a:r>
              <a:rPr lang="en-US" dirty="0"/>
              <a:t> </a:t>
            </a:r>
            <a:r>
              <a:rPr lang="en-US" dirty="0" err="1"/>
              <a:t>béo</a:t>
            </a:r>
            <a:r>
              <a:rPr lang="en-US" dirty="0"/>
              <a:t> </a:t>
            </a:r>
            <a:r>
              <a:rPr lang="en-US" dirty="0" err="1"/>
              <a:t>trước</a:t>
            </a:r>
            <a:r>
              <a:rPr lang="en-US" dirty="0"/>
              <a:t> </a:t>
            </a:r>
            <a:r>
              <a:rPr lang="en-US" dirty="0" err="1"/>
              <a:t>khi</a:t>
            </a:r>
            <a:r>
              <a:rPr lang="en-US" dirty="0"/>
              <a:t> </a:t>
            </a:r>
            <a:r>
              <a:rPr lang="en-US" dirty="0" err="1"/>
              <a:t>lấy</a:t>
            </a:r>
            <a:r>
              <a:rPr lang="en-US" dirty="0"/>
              <a:t> </a:t>
            </a:r>
            <a:r>
              <a:rPr lang="en-US" dirty="0" err="1"/>
              <a:t>máu</a:t>
            </a:r>
            <a:r>
              <a:rPr lang="en-US" dirty="0"/>
              <a:t>)</a:t>
            </a:r>
          </a:p>
          <a:p>
            <a:pPr lvl="0"/>
            <a:r>
              <a:rPr lang="en-US" dirty="0" err="1"/>
              <a:t>Thuốc</a:t>
            </a:r>
            <a:r>
              <a:rPr lang="en-US" dirty="0"/>
              <a:t> DDAVP (desmopressin) </a:t>
            </a:r>
            <a:r>
              <a:rPr lang="en-US" dirty="0" err="1"/>
              <a:t>có</a:t>
            </a:r>
            <a:r>
              <a:rPr lang="en-US" dirty="0"/>
              <a:t> </a:t>
            </a:r>
            <a:r>
              <a:rPr lang="en-US" dirty="0" err="1"/>
              <a:t>tác</a:t>
            </a:r>
            <a:r>
              <a:rPr lang="en-US" dirty="0"/>
              <a:t> </a:t>
            </a:r>
            <a:r>
              <a:rPr lang="en-US" dirty="0" err="1"/>
              <a:t>dụng</a:t>
            </a:r>
            <a:r>
              <a:rPr lang="en-US" dirty="0"/>
              <a:t> </a:t>
            </a:r>
            <a:r>
              <a:rPr lang="en-US" dirty="0" err="1"/>
              <a:t>đồng</a:t>
            </a:r>
            <a:r>
              <a:rPr lang="en-US" dirty="0"/>
              <a:t> </a:t>
            </a:r>
            <a:r>
              <a:rPr lang="en-US" dirty="0" err="1"/>
              <a:t>vận</a:t>
            </a:r>
            <a:r>
              <a:rPr lang="en-US" dirty="0"/>
              <a:t> </a:t>
            </a:r>
            <a:r>
              <a:rPr lang="en-US" dirty="0" err="1"/>
              <a:t>GPIIb</a:t>
            </a:r>
            <a:r>
              <a:rPr lang="en-US" dirty="0"/>
              <a:t>/</a:t>
            </a:r>
            <a:r>
              <a:rPr lang="en-US" dirty="0" err="1"/>
              <a:t>IIa</a:t>
            </a:r>
            <a:r>
              <a:rPr lang="en-US" dirty="0"/>
              <a:t> nên </a:t>
            </a:r>
            <a:r>
              <a:rPr lang="en-US" dirty="0" err="1"/>
              <a:t>có</a:t>
            </a:r>
            <a:r>
              <a:rPr lang="en-US" dirty="0"/>
              <a:t> </a:t>
            </a:r>
            <a:r>
              <a:rPr lang="en-US" dirty="0" err="1"/>
              <a:t>thể</a:t>
            </a:r>
            <a:r>
              <a:rPr lang="en-US" dirty="0"/>
              <a:t> </a:t>
            </a:r>
            <a:r>
              <a:rPr lang="en-US" dirty="0" err="1"/>
              <a:t>ảnh</a:t>
            </a:r>
            <a:r>
              <a:rPr lang="en-US" dirty="0"/>
              <a:t> </a:t>
            </a:r>
            <a:r>
              <a:rPr lang="en-US" dirty="0" err="1"/>
              <a:t>hưởng</a:t>
            </a:r>
            <a:r>
              <a:rPr lang="en-US" dirty="0"/>
              <a:t> </a:t>
            </a:r>
            <a:r>
              <a:rPr lang="en-US" dirty="0" err="1"/>
              <a:t>đến</a:t>
            </a:r>
            <a:r>
              <a:rPr lang="en-US" dirty="0"/>
              <a:t> </a:t>
            </a:r>
            <a:r>
              <a:rPr lang="en-US" dirty="0" err="1"/>
              <a:t>kết</a:t>
            </a:r>
            <a:r>
              <a:rPr lang="en-US" dirty="0"/>
              <a:t> </a:t>
            </a:r>
            <a:r>
              <a:rPr lang="en-US" dirty="0" err="1"/>
              <a:t>quả</a:t>
            </a:r>
            <a:endParaRPr lang="en-US" dirty="0"/>
          </a:p>
          <a:p>
            <a:endParaRPr lang="en-US" dirty="0"/>
          </a:p>
        </p:txBody>
      </p:sp>
    </p:spTree>
    <p:extLst>
      <p:ext uri="{BB962C8B-B14F-4D97-AF65-F5344CB8AC3E}">
        <p14:creationId xmlns:p14="http://schemas.microsoft.com/office/powerpoint/2010/main" val="4063320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CCE475-908E-45A1-9F9F-4D6DAE3DE9D9}"/>
              </a:ext>
            </a:extLst>
          </p:cNvPr>
          <p:cNvSpPr>
            <a:spLocks noGrp="1"/>
          </p:cNvSpPr>
          <p:nvPr>
            <p:ph type="title"/>
          </p:nvPr>
        </p:nvSpPr>
        <p:spPr/>
        <p:txBody>
          <a:bodyPr/>
          <a:lstStyle/>
          <a:p>
            <a:r>
              <a:rPr lang="vi-VN"/>
              <a:t>Thiếu yếu tố XIII </a:t>
            </a:r>
            <a:endParaRPr lang="en-US"/>
          </a:p>
        </p:txBody>
      </p:sp>
      <p:sp>
        <p:nvSpPr>
          <p:cNvPr id="3" name="Content Placeholder 2">
            <a:extLst>
              <a:ext uri="{FF2B5EF4-FFF2-40B4-BE49-F238E27FC236}">
                <a16:creationId xmlns:a16="http://schemas.microsoft.com/office/drawing/2014/main" id="{5E7C0181-B744-48BC-B476-AEECC2309637}"/>
              </a:ext>
            </a:extLst>
          </p:cNvPr>
          <p:cNvSpPr>
            <a:spLocks noGrp="1"/>
          </p:cNvSpPr>
          <p:nvPr>
            <p:ph idx="1"/>
          </p:nvPr>
        </p:nvSpPr>
        <p:spPr/>
        <p:txBody>
          <a:bodyPr>
            <a:normAutofit/>
          </a:bodyPr>
          <a:lstStyle/>
          <a:p>
            <a:r>
              <a:rPr lang="vi-VN"/>
              <a:t>Yếu tố XIII liên kết chéo fibrin để ổn định cục máu đông. Thiếu yếu tố XIII là một rối loạn tự phát hiếm gặp</a:t>
            </a:r>
            <a:r>
              <a:rPr lang="en-US"/>
              <a:t>.</a:t>
            </a:r>
          </a:p>
          <a:p>
            <a:r>
              <a:rPr lang="en-US"/>
              <a:t>Lâm sàng th</a:t>
            </a:r>
            <a:r>
              <a:rPr lang="vi-VN"/>
              <a:t>ư</a:t>
            </a:r>
            <a:r>
              <a:rPr lang="en-US"/>
              <a:t>ờng biểu hiện chảy máu sau phẩu thuật.</a:t>
            </a:r>
          </a:p>
          <a:p>
            <a:r>
              <a:rPr lang="vi-VN"/>
              <a:t>Các trường hợp hiếm của thuốc ức chế yếu tố XIII cũng đã được báo cáo. </a:t>
            </a:r>
            <a:endParaRPr lang="en-US"/>
          </a:p>
          <a:p>
            <a:r>
              <a:rPr lang="vi-VN"/>
              <a:t>Xét nghiệm chẩn đoán định tính hoặc định lượng</a:t>
            </a:r>
            <a:r>
              <a:rPr lang="en-US"/>
              <a:t> yếu tố XIII.</a:t>
            </a:r>
            <a:endParaRPr lang="vi-VN"/>
          </a:p>
          <a:p>
            <a:endParaRPr lang="en-US" b="1"/>
          </a:p>
        </p:txBody>
      </p:sp>
    </p:spTree>
    <p:extLst>
      <p:ext uri="{BB962C8B-B14F-4D97-AF65-F5344CB8AC3E}">
        <p14:creationId xmlns:p14="http://schemas.microsoft.com/office/powerpoint/2010/main" val="248739015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CCE475-908E-45A1-9F9F-4D6DAE3DE9D9}"/>
              </a:ext>
            </a:extLst>
          </p:cNvPr>
          <p:cNvSpPr>
            <a:spLocks noGrp="1"/>
          </p:cNvSpPr>
          <p:nvPr>
            <p:ph type="title"/>
          </p:nvPr>
        </p:nvSpPr>
        <p:spPr/>
        <p:txBody>
          <a:bodyPr/>
          <a:lstStyle/>
          <a:p>
            <a:r>
              <a:rPr lang="vi-VN"/>
              <a:t>Rối loạn tiêu sợi huyết</a:t>
            </a:r>
            <a:endParaRPr lang="en-US"/>
          </a:p>
        </p:txBody>
      </p:sp>
      <p:sp>
        <p:nvSpPr>
          <p:cNvPr id="3" name="Content Placeholder 2">
            <a:extLst>
              <a:ext uri="{FF2B5EF4-FFF2-40B4-BE49-F238E27FC236}">
                <a16:creationId xmlns:a16="http://schemas.microsoft.com/office/drawing/2014/main" id="{5E7C0181-B744-48BC-B476-AEECC2309637}"/>
              </a:ext>
            </a:extLst>
          </p:cNvPr>
          <p:cNvSpPr>
            <a:spLocks noGrp="1"/>
          </p:cNvSpPr>
          <p:nvPr>
            <p:ph idx="1"/>
          </p:nvPr>
        </p:nvSpPr>
        <p:spPr/>
        <p:txBody>
          <a:bodyPr>
            <a:normAutofit/>
          </a:bodyPr>
          <a:lstStyle/>
          <a:p>
            <a:r>
              <a:rPr lang="vi-VN"/>
              <a:t>Rối loạn tiêu sợi huyết thường cho thấy chảy máu </a:t>
            </a:r>
            <a:r>
              <a:rPr lang="en-US"/>
              <a:t>muộn</a:t>
            </a:r>
            <a:r>
              <a:rPr lang="vi-VN"/>
              <a:t>. </a:t>
            </a:r>
            <a:endParaRPr lang="en-US"/>
          </a:p>
          <a:p>
            <a:r>
              <a:rPr lang="vi-VN"/>
              <a:t>Nguyên nhân có thể là do di truyền (ví dụ, sự thiếu hụt bẩm sinh của các thuốc ức chế tiêu sợi huyết như alpha-2-antiplasmin hoặc chất ức chế hoạt hóa plasminogen-1) hoặc mắc phải (ví dụ như tăng lipid máu, ung thư tuyến tiền liệt, ung thư tuyến tiền liệt, ung thư tuyến tiền liệt DIC). </a:t>
            </a:r>
            <a:endParaRPr lang="en-US"/>
          </a:p>
          <a:p>
            <a:r>
              <a:rPr lang="en-US"/>
              <a:t>Xét nghiệm </a:t>
            </a:r>
            <a:r>
              <a:rPr lang="vi-VN"/>
              <a:t>bao gồm đo nồng độ fibrinogen và các sản phẩm thoái hóa fibrin (FDP)</a:t>
            </a:r>
            <a:endParaRPr lang="en-US"/>
          </a:p>
          <a:p>
            <a:endParaRPr lang="en-US" b="1"/>
          </a:p>
        </p:txBody>
      </p:sp>
    </p:spTree>
    <p:extLst>
      <p:ext uri="{BB962C8B-B14F-4D97-AF65-F5344CB8AC3E}">
        <p14:creationId xmlns:p14="http://schemas.microsoft.com/office/powerpoint/2010/main" val="219208257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A935D9-4C54-4C20-9871-941132FB2699}"/>
              </a:ext>
            </a:extLst>
          </p:cNvPr>
          <p:cNvSpPr>
            <a:spLocks noGrp="1"/>
          </p:cNvSpPr>
          <p:nvPr>
            <p:ph type="title"/>
          </p:nvPr>
        </p:nvSpPr>
        <p:spPr/>
        <p:txBody>
          <a:bodyPr/>
          <a:lstStyle/>
          <a:p>
            <a:r>
              <a:rPr lang="en-US"/>
              <a:t>Nhóm nguyên nhân mạch máu</a:t>
            </a:r>
          </a:p>
        </p:txBody>
      </p:sp>
      <p:sp>
        <p:nvSpPr>
          <p:cNvPr id="3" name="Content Placeholder 2">
            <a:extLst>
              <a:ext uri="{FF2B5EF4-FFF2-40B4-BE49-F238E27FC236}">
                <a16:creationId xmlns:a16="http://schemas.microsoft.com/office/drawing/2014/main" id="{D5C245CD-7AA0-4A5C-9D28-7B3CB8F960E1}"/>
              </a:ext>
            </a:extLst>
          </p:cNvPr>
          <p:cNvSpPr>
            <a:spLocks noGrp="1"/>
          </p:cNvSpPr>
          <p:nvPr>
            <p:ph idx="1"/>
          </p:nvPr>
        </p:nvSpPr>
        <p:spPr>
          <a:xfrm>
            <a:off x="808522" y="1845733"/>
            <a:ext cx="5568215" cy="4023360"/>
          </a:xfrm>
        </p:spPr>
        <p:txBody>
          <a:bodyPr>
            <a:normAutofit/>
          </a:bodyPr>
          <a:lstStyle/>
          <a:p>
            <a:r>
              <a:rPr lang="vi-VN" b="1"/>
              <a:t>D</a:t>
            </a:r>
            <a:r>
              <a:rPr lang="en-US" b="1"/>
              <a:t>ãn mạch</a:t>
            </a:r>
            <a:r>
              <a:rPr lang="vi-VN" b="1"/>
              <a:t> xuất huyết di truyền (HHT) </a:t>
            </a:r>
            <a:r>
              <a:rPr lang="vi-VN"/>
              <a:t>là một </a:t>
            </a:r>
            <a:r>
              <a:rPr lang="en-US"/>
              <a:t>bệnh di truyền trội trên NST th</a:t>
            </a:r>
            <a:r>
              <a:rPr lang="vi-VN"/>
              <a:t>ư</a:t>
            </a:r>
            <a:r>
              <a:rPr lang="en-US"/>
              <a:t>ờng, </a:t>
            </a:r>
            <a:r>
              <a:rPr lang="vi-VN"/>
              <a:t>liên quan đến </a:t>
            </a:r>
            <a:r>
              <a:rPr lang="en-US"/>
              <a:t>dạng mạch máu</a:t>
            </a:r>
            <a:r>
              <a:rPr lang="vi-VN"/>
              <a:t> và dị dạng động mạch (AVMs) của các mạch nhỏ ở da, hầu họng, phổi, đường tiêu hóa và các mô khác. </a:t>
            </a:r>
            <a:endParaRPr lang="en-US"/>
          </a:p>
          <a:p>
            <a:r>
              <a:rPr lang="vi-VN"/>
              <a:t>Những phát hiện thường gặp bao gồm chảy máu cam, xuất huyết tiêu hóa, </a:t>
            </a:r>
            <a:r>
              <a:rPr lang="en-US"/>
              <a:t>dãn mạch</a:t>
            </a:r>
            <a:r>
              <a:rPr lang="vi-VN"/>
              <a:t> trên môi và đầu ngón tay</a:t>
            </a:r>
            <a:r>
              <a:rPr lang="en-US"/>
              <a:t>. Những n</a:t>
            </a:r>
            <a:r>
              <a:rPr lang="vi-VN"/>
              <a:t>ơ</a:t>
            </a:r>
            <a:r>
              <a:rPr lang="en-US"/>
              <a:t>i dãn mạch gây xuất huyết tái phát trong đ</a:t>
            </a:r>
            <a:r>
              <a:rPr lang="vi-VN"/>
              <a:t>ư</a:t>
            </a:r>
            <a:r>
              <a:rPr lang="en-US"/>
              <a:t>ờng tiêu hóa có thể dẫn đến</a:t>
            </a:r>
            <a:r>
              <a:rPr lang="vi-VN"/>
              <a:t> thiếu máu do thiếu sắt. </a:t>
            </a:r>
            <a:endParaRPr lang="en-US"/>
          </a:p>
          <a:p>
            <a:r>
              <a:rPr lang="vi-VN"/>
              <a:t>Chảy máu có thể bắt đầu trong thời thơ ấu; đến 16 tuổi, phần lớn bệnh nhân sẽ gặp các triệu chứng xuất huyết</a:t>
            </a:r>
            <a:r>
              <a:rPr lang="en-US"/>
              <a:t>.</a:t>
            </a:r>
          </a:p>
        </p:txBody>
      </p:sp>
      <p:pic>
        <p:nvPicPr>
          <p:cNvPr id="4" name="Picture 3">
            <a:extLst>
              <a:ext uri="{FF2B5EF4-FFF2-40B4-BE49-F238E27FC236}">
                <a16:creationId xmlns:a16="http://schemas.microsoft.com/office/drawing/2014/main" id="{872B448E-003E-4D1C-B93C-C9661EAB6848}"/>
              </a:ext>
            </a:extLst>
          </p:cNvPr>
          <p:cNvPicPr>
            <a:picLocks noChangeAspect="1"/>
          </p:cNvPicPr>
          <p:nvPr/>
        </p:nvPicPr>
        <p:blipFill>
          <a:blip r:embed="rId2"/>
          <a:stretch>
            <a:fillRect/>
          </a:stretch>
        </p:blipFill>
        <p:spPr>
          <a:xfrm>
            <a:off x="6521116" y="2014325"/>
            <a:ext cx="5172075" cy="3686175"/>
          </a:xfrm>
          <a:prstGeom prst="rect">
            <a:avLst/>
          </a:prstGeom>
        </p:spPr>
      </p:pic>
    </p:spTree>
    <p:extLst>
      <p:ext uri="{BB962C8B-B14F-4D97-AF65-F5344CB8AC3E}">
        <p14:creationId xmlns:p14="http://schemas.microsoft.com/office/powerpoint/2010/main" val="116070581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6B1B65-12C1-40EA-97A4-5FF0811B5681}"/>
              </a:ext>
            </a:extLst>
          </p:cNvPr>
          <p:cNvSpPr>
            <a:spLocks noGrp="1"/>
          </p:cNvSpPr>
          <p:nvPr>
            <p:ph type="title"/>
          </p:nvPr>
        </p:nvSpPr>
        <p:spPr/>
        <p:txBody>
          <a:bodyPr/>
          <a:lstStyle/>
          <a:p>
            <a:r>
              <a:rPr lang="en-US"/>
              <a:t>Nhóm nguyên nhân mạch máu</a:t>
            </a:r>
          </a:p>
        </p:txBody>
      </p:sp>
      <p:sp>
        <p:nvSpPr>
          <p:cNvPr id="3" name="Content Placeholder 2">
            <a:extLst>
              <a:ext uri="{FF2B5EF4-FFF2-40B4-BE49-F238E27FC236}">
                <a16:creationId xmlns:a16="http://schemas.microsoft.com/office/drawing/2014/main" id="{811F4EC2-296C-436F-B5C9-EE2E919E7F03}"/>
              </a:ext>
            </a:extLst>
          </p:cNvPr>
          <p:cNvSpPr>
            <a:spLocks noGrp="1"/>
          </p:cNvSpPr>
          <p:nvPr>
            <p:ph idx="1"/>
          </p:nvPr>
        </p:nvSpPr>
        <p:spPr>
          <a:xfrm>
            <a:off x="1097280" y="1845734"/>
            <a:ext cx="3727383" cy="4023360"/>
          </a:xfrm>
        </p:spPr>
        <p:txBody>
          <a:bodyPr/>
          <a:lstStyle/>
          <a:p>
            <a:r>
              <a:rPr lang="en-US"/>
              <a:t>Rối loạn di truyền của mô liên kết nh</a:t>
            </a:r>
            <a:r>
              <a:rPr lang="vi-VN"/>
              <a:t>ư</a:t>
            </a:r>
            <a:r>
              <a:rPr lang="en-US"/>
              <a:t> bệnh Ehlers-Danlos: </a:t>
            </a:r>
          </a:p>
          <a:p>
            <a:r>
              <a:rPr lang="en-US"/>
              <a:t>Bệnh di truyền rối loạn collagen. Xuất huyết do suy giảm chức năng kết dính tiểu cầu, dãn khớp và da dễ bị tổn thương. Có thể biểu hiện Pseudoxanthoma elasticum </a:t>
            </a:r>
            <a:br>
              <a:rPr lang="en-US"/>
            </a:br>
            <a:r>
              <a:rPr lang="en-US"/>
              <a:t>do kết hợp giữa xuất huyết động mạch và huyết khối.</a:t>
            </a:r>
          </a:p>
          <a:p>
            <a:endParaRPr lang="en-US"/>
          </a:p>
          <a:p>
            <a:endParaRPr lang="en-US"/>
          </a:p>
        </p:txBody>
      </p:sp>
    </p:spTree>
    <p:extLst>
      <p:ext uri="{BB962C8B-B14F-4D97-AF65-F5344CB8AC3E}">
        <p14:creationId xmlns:p14="http://schemas.microsoft.com/office/powerpoint/2010/main" val="293601535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489D6-53B5-4988-BFDF-D3CB9393B86C}"/>
              </a:ext>
            </a:extLst>
          </p:cNvPr>
          <p:cNvSpPr>
            <a:spLocks noGrp="1"/>
          </p:cNvSpPr>
          <p:nvPr>
            <p:ph type="title"/>
          </p:nvPr>
        </p:nvSpPr>
        <p:spPr/>
        <p:txBody>
          <a:bodyPr/>
          <a:lstStyle/>
          <a:p>
            <a:r>
              <a:rPr lang="en-US"/>
              <a:t>Nhóm nguyên nhân mạch máu</a:t>
            </a:r>
          </a:p>
        </p:txBody>
      </p:sp>
      <p:sp>
        <p:nvSpPr>
          <p:cNvPr id="3" name="Content Placeholder 2">
            <a:extLst>
              <a:ext uri="{FF2B5EF4-FFF2-40B4-BE49-F238E27FC236}">
                <a16:creationId xmlns:a16="http://schemas.microsoft.com/office/drawing/2014/main" id="{47006C7F-014C-464F-9BDA-DFB43B58CC59}"/>
              </a:ext>
            </a:extLst>
          </p:cNvPr>
          <p:cNvSpPr>
            <a:spLocks noGrp="1"/>
          </p:cNvSpPr>
          <p:nvPr>
            <p:ph idx="1"/>
          </p:nvPr>
        </p:nvSpPr>
        <p:spPr>
          <a:xfrm>
            <a:off x="1097280" y="1845734"/>
            <a:ext cx="4858352" cy="4023360"/>
          </a:xfrm>
        </p:spPr>
        <p:txBody>
          <a:bodyPr>
            <a:normAutofit/>
          </a:bodyPr>
          <a:lstStyle/>
          <a:p>
            <a:r>
              <a:rPr lang="en-US" sz="2400" b="1"/>
              <a:t>Suy yếu thành mạch mắc phải:</a:t>
            </a:r>
          </a:p>
          <a:p>
            <a:pPr>
              <a:buFont typeface="Arial" panose="020B0604020202020204" pitchFamily="34" charset="0"/>
              <a:buChar char="•"/>
            </a:pPr>
            <a:r>
              <a:rPr lang="en-US"/>
              <a:t>Tình trạng dễ bầm da: xảy ra ở những ng</a:t>
            </a:r>
            <a:r>
              <a:rPr lang="vi-VN"/>
              <a:t>ư</a:t>
            </a:r>
            <a:r>
              <a:rPr lang="en-US"/>
              <a:t>ời phụ nữ trẻ bình th</a:t>
            </a:r>
            <a:r>
              <a:rPr lang="vi-VN"/>
              <a:t>ư</a:t>
            </a:r>
            <a:r>
              <a:rPr lang="en-US"/>
              <a:t>ờng, nhất là trong độ tuổi sinh đẻ.</a:t>
            </a:r>
          </a:p>
          <a:p>
            <a:pPr>
              <a:buFont typeface="Arial" panose="020B0604020202020204" pitchFamily="34" charset="0"/>
              <a:buChar char="•"/>
            </a:pPr>
            <a:r>
              <a:rPr lang="en-US"/>
              <a:t>Ban xuất huyết ở người già: do suy yếu mô nâng đỡ mạch máu d</a:t>
            </a:r>
            <a:r>
              <a:rPr lang="vi-VN"/>
              <a:t>ư</a:t>
            </a:r>
            <a:r>
              <a:rPr lang="en-US"/>
              <a:t>ới da th</a:t>
            </a:r>
            <a:r>
              <a:rPr lang="vi-VN"/>
              <a:t>ư</a:t>
            </a:r>
            <a:r>
              <a:rPr lang="en-US"/>
              <a:t>ờng thấy ở mặt duỗi cằng tay và bàn tay.</a:t>
            </a:r>
          </a:p>
          <a:p>
            <a:pPr>
              <a:buFont typeface="Arial" panose="020B0604020202020204" pitchFamily="34" charset="0"/>
              <a:buChar char="•"/>
            </a:pPr>
            <a:r>
              <a:rPr lang="en-US"/>
              <a:t>Ban xuất huyết liên quan đến nhiễm trùng có thể do tổn th</a:t>
            </a:r>
            <a:r>
              <a:rPr lang="vi-VN"/>
              <a:t>ư</a:t>
            </a:r>
            <a:r>
              <a:rPr lang="en-US"/>
              <a:t>ơng thành mạch, DIC hay hậu quả của việc hình thành phức hợp miễn dịch (nh</a:t>
            </a:r>
            <a:r>
              <a:rPr lang="vi-VN"/>
              <a:t>ư</a:t>
            </a:r>
            <a:r>
              <a:rPr lang="en-US"/>
              <a:t> sởi, sốt dengue, não mô cầu)</a:t>
            </a:r>
          </a:p>
          <a:p>
            <a:endParaRPr lang="en-US"/>
          </a:p>
        </p:txBody>
      </p:sp>
      <p:pic>
        <p:nvPicPr>
          <p:cNvPr id="4" name="Picture 3">
            <a:extLst>
              <a:ext uri="{FF2B5EF4-FFF2-40B4-BE49-F238E27FC236}">
                <a16:creationId xmlns:a16="http://schemas.microsoft.com/office/drawing/2014/main" id="{C22C13F6-FE7B-4BBE-B1C0-BB9FB80D223D}"/>
              </a:ext>
            </a:extLst>
          </p:cNvPr>
          <p:cNvPicPr>
            <a:picLocks noChangeAspect="1"/>
          </p:cNvPicPr>
          <p:nvPr/>
        </p:nvPicPr>
        <p:blipFill>
          <a:blip r:embed="rId2"/>
          <a:stretch>
            <a:fillRect/>
          </a:stretch>
        </p:blipFill>
        <p:spPr>
          <a:xfrm>
            <a:off x="6273069" y="1845734"/>
            <a:ext cx="4882611" cy="4429524"/>
          </a:xfrm>
          <a:prstGeom prst="rect">
            <a:avLst/>
          </a:prstGeom>
        </p:spPr>
      </p:pic>
    </p:spTree>
    <p:extLst>
      <p:ext uri="{BB962C8B-B14F-4D97-AF65-F5344CB8AC3E}">
        <p14:creationId xmlns:p14="http://schemas.microsoft.com/office/powerpoint/2010/main" val="1504235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3F99FD-8750-465D-A06B-4337E12C432B}"/>
              </a:ext>
            </a:extLst>
          </p:cNvPr>
          <p:cNvSpPr>
            <a:spLocks noGrp="1"/>
          </p:cNvSpPr>
          <p:nvPr>
            <p:ph type="title"/>
          </p:nvPr>
        </p:nvSpPr>
        <p:spPr/>
        <p:txBody>
          <a:bodyPr/>
          <a:lstStyle/>
          <a:p>
            <a:r>
              <a:rPr lang="en-US"/>
              <a:t>Lâm sàng</a:t>
            </a:r>
          </a:p>
        </p:txBody>
      </p:sp>
      <p:sp>
        <p:nvSpPr>
          <p:cNvPr id="3" name="Content Placeholder 2">
            <a:extLst>
              <a:ext uri="{FF2B5EF4-FFF2-40B4-BE49-F238E27FC236}">
                <a16:creationId xmlns:a16="http://schemas.microsoft.com/office/drawing/2014/main" id="{65B66B24-880E-4CAF-85C3-FB8170792EB5}"/>
              </a:ext>
            </a:extLst>
          </p:cNvPr>
          <p:cNvSpPr>
            <a:spLocks noGrp="1"/>
          </p:cNvSpPr>
          <p:nvPr>
            <p:ph idx="1"/>
          </p:nvPr>
        </p:nvSpPr>
        <p:spPr/>
        <p:txBody>
          <a:bodyPr>
            <a:normAutofit/>
          </a:bodyPr>
          <a:lstStyle/>
          <a:p>
            <a:r>
              <a:rPr lang="en-US" sz="3600"/>
              <a:t>Thông qua thăm khám trên lâm sàng đầy đủ có thể giúp gợi ý phân nhóm các nguyên nhân gây chảy máu:</a:t>
            </a:r>
          </a:p>
          <a:p>
            <a:pPr lvl="1"/>
            <a:r>
              <a:rPr lang="en-US" sz="3200"/>
              <a:t>Nguyên nhân tại chỗ hay do hệ thống đông máu.</a:t>
            </a:r>
          </a:p>
          <a:p>
            <a:pPr lvl="1"/>
            <a:r>
              <a:rPr lang="en-US" sz="3200"/>
              <a:t>Do tiểu cầu, thành mạch hay yếu tố đông máu.</a:t>
            </a:r>
          </a:p>
          <a:p>
            <a:pPr lvl="1"/>
            <a:r>
              <a:rPr lang="en-US" sz="3200"/>
              <a:t>Di truyền hay mắc phải.</a:t>
            </a:r>
          </a:p>
        </p:txBody>
      </p:sp>
    </p:spTree>
    <p:extLst>
      <p:ext uri="{BB962C8B-B14F-4D97-AF65-F5344CB8AC3E}">
        <p14:creationId xmlns:p14="http://schemas.microsoft.com/office/powerpoint/2010/main" val="168382045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F452D6-E3A3-4956-A80E-5B094DC5BCCE}"/>
              </a:ext>
            </a:extLst>
          </p:cNvPr>
          <p:cNvSpPr>
            <a:spLocks noGrp="1"/>
          </p:cNvSpPr>
          <p:nvPr>
            <p:ph type="title"/>
          </p:nvPr>
        </p:nvSpPr>
        <p:spPr/>
        <p:txBody>
          <a:bodyPr/>
          <a:lstStyle/>
          <a:p>
            <a:r>
              <a:rPr lang="en-US"/>
              <a:t>Nhóm nguyên nhân mạch máu</a:t>
            </a:r>
          </a:p>
        </p:txBody>
      </p:sp>
      <p:sp>
        <p:nvSpPr>
          <p:cNvPr id="3" name="Content Placeholder 2">
            <a:extLst>
              <a:ext uri="{FF2B5EF4-FFF2-40B4-BE49-F238E27FC236}">
                <a16:creationId xmlns:a16="http://schemas.microsoft.com/office/drawing/2014/main" id="{CEF94607-DE5C-45B6-83B5-CF919EF8CAF2}"/>
              </a:ext>
            </a:extLst>
          </p:cNvPr>
          <p:cNvSpPr>
            <a:spLocks noGrp="1"/>
          </p:cNvSpPr>
          <p:nvPr>
            <p:ph idx="1"/>
          </p:nvPr>
        </p:nvSpPr>
        <p:spPr>
          <a:xfrm>
            <a:off x="1097280" y="1845734"/>
            <a:ext cx="4473341" cy="4023360"/>
          </a:xfrm>
        </p:spPr>
        <p:txBody>
          <a:bodyPr>
            <a:normAutofit/>
          </a:bodyPr>
          <a:lstStyle/>
          <a:p>
            <a:r>
              <a:rPr lang="en-US"/>
              <a:t>Rối loạn mô liên kết mắc phải nh</a:t>
            </a:r>
            <a:r>
              <a:rPr lang="vi-VN"/>
              <a:t>ư</a:t>
            </a:r>
            <a:r>
              <a:rPr lang="en-US"/>
              <a:t>: bệnh scurvy ( thiếu vitamin C) </a:t>
            </a:r>
            <a:r>
              <a:rPr lang="vi-VN"/>
              <a:t>Scurvy là do thiếu vitamin C. Các triệu chứng được cho là do sự tổng hợp collagen bị suy yếu và các mô liên kết bị rối loạn; </a:t>
            </a:r>
            <a:endParaRPr lang="en-US"/>
          </a:p>
          <a:p>
            <a:r>
              <a:rPr lang="en-US"/>
              <a:t>N</a:t>
            </a:r>
            <a:r>
              <a:rPr lang="vi-VN"/>
              <a:t>hững điều này thường xảy ra khi mức vitamin C &lt;0,2 mg / dL</a:t>
            </a:r>
            <a:r>
              <a:rPr lang="en-US"/>
              <a:t>, ban xuất huyết do steroid. </a:t>
            </a:r>
          </a:p>
          <a:p>
            <a:r>
              <a:rPr lang="en-US"/>
              <a:t>Lâm sàng dễ bầm da, chảy máu mũi. Xuất huyết da kèm các biến đổi nang long.</a:t>
            </a:r>
          </a:p>
          <a:p>
            <a:endParaRPr lang="en-US"/>
          </a:p>
        </p:txBody>
      </p:sp>
      <p:pic>
        <p:nvPicPr>
          <p:cNvPr id="5" name="Picture 4">
            <a:extLst>
              <a:ext uri="{FF2B5EF4-FFF2-40B4-BE49-F238E27FC236}">
                <a16:creationId xmlns:a16="http://schemas.microsoft.com/office/drawing/2014/main" id="{68E6D426-8FC4-4A30-B1A1-B6989B7F91D5}"/>
              </a:ext>
            </a:extLst>
          </p:cNvPr>
          <p:cNvPicPr>
            <a:picLocks noChangeAspect="1"/>
          </p:cNvPicPr>
          <p:nvPr/>
        </p:nvPicPr>
        <p:blipFill>
          <a:blip r:embed="rId3"/>
          <a:stretch>
            <a:fillRect/>
          </a:stretch>
        </p:blipFill>
        <p:spPr>
          <a:xfrm>
            <a:off x="6428610" y="1845734"/>
            <a:ext cx="5419205" cy="4470845"/>
          </a:xfrm>
          <a:prstGeom prst="rect">
            <a:avLst/>
          </a:prstGeom>
        </p:spPr>
      </p:pic>
    </p:spTree>
    <p:extLst>
      <p:ext uri="{BB962C8B-B14F-4D97-AF65-F5344CB8AC3E}">
        <p14:creationId xmlns:p14="http://schemas.microsoft.com/office/powerpoint/2010/main" val="279362060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F452D6-E3A3-4956-A80E-5B094DC5BCCE}"/>
              </a:ext>
            </a:extLst>
          </p:cNvPr>
          <p:cNvSpPr>
            <a:spLocks noGrp="1"/>
          </p:cNvSpPr>
          <p:nvPr>
            <p:ph type="title"/>
          </p:nvPr>
        </p:nvSpPr>
        <p:spPr/>
        <p:txBody>
          <a:bodyPr/>
          <a:lstStyle/>
          <a:p>
            <a:r>
              <a:rPr lang="en-US"/>
              <a:t>Nhóm nguyên nhân mạch máu</a:t>
            </a:r>
          </a:p>
        </p:txBody>
      </p:sp>
      <p:sp>
        <p:nvSpPr>
          <p:cNvPr id="3" name="Content Placeholder 2">
            <a:extLst>
              <a:ext uri="{FF2B5EF4-FFF2-40B4-BE49-F238E27FC236}">
                <a16:creationId xmlns:a16="http://schemas.microsoft.com/office/drawing/2014/main" id="{CEF94607-DE5C-45B6-83B5-CF919EF8CAF2}"/>
              </a:ext>
            </a:extLst>
          </p:cNvPr>
          <p:cNvSpPr>
            <a:spLocks noGrp="1"/>
          </p:cNvSpPr>
          <p:nvPr>
            <p:ph idx="1"/>
          </p:nvPr>
        </p:nvSpPr>
        <p:spPr>
          <a:xfrm>
            <a:off x="1097280" y="1845734"/>
            <a:ext cx="4726004" cy="4023360"/>
          </a:xfrm>
        </p:spPr>
        <p:txBody>
          <a:bodyPr>
            <a:normAutofit/>
          </a:bodyPr>
          <a:lstStyle/>
          <a:p>
            <a:r>
              <a:rPr lang="en-US"/>
              <a:t>Viêm mạch máu nhỏ: Viêm mạch do IgA trong Henoch-Schonlein, U hạt có viêm đa mạch trong u hạt Wegener, Churg-Strauss. Xuất huyết đối xứng hai bên dạng mang găng mang vớ, ở phần thấp của chi, sang th</a:t>
            </a:r>
            <a:r>
              <a:rPr lang="vi-VN"/>
              <a:t>ư</a:t>
            </a:r>
            <a:r>
              <a:rPr lang="en-US"/>
              <a:t>ơng gồ lên mặt da.</a:t>
            </a:r>
          </a:p>
          <a:p>
            <a:endParaRPr lang="en-US"/>
          </a:p>
        </p:txBody>
      </p:sp>
      <p:pic>
        <p:nvPicPr>
          <p:cNvPr id="5" name="Picture 4" descr="A picture containing person, indoor, clothing, food&#10;&#10;Description automatically generated">
            <a:extLst>
              <a:ext uri="{FF2B5EF4-FFF2-40B4-BE49-F238E27FC236}">
                <a16:creationId xmlns:a16="http://schemas.microsoft.com/office/drawing/2014/main" id="{2FA4DD7B-BBD1-41A1-A309-D12274D39B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13608" y="1845734"/>
            <a:ext cx="4081112" cy="4814583"/>
          </a:xfrm>
          <a:prstGeom prst="rect">
            <a:avLst/>
          </a:prstGeom>
        </p:spPr>
      </p:pic>
    </p:spTree>
    <p:extLst>
      <p:ext uri="{BB962C8B-B14F-4D97-AF65-F5344CB8AC3E}">
        <p14:creationId xmlns:p14="http://schemas.microsoft.com/office/powerpoint/2010/main" val="9038380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a sign&#10;&#10;Description automatically generated">
            <a:extLst>
              <a:ext uri="{FF2B5EF4-FFF2-40B4-BE49-F238E27FC236}">
                <a16:creationId xmlns:a16="http://schemas.microsoft.com/office/drawing/2014/main" id="{6B478247-C9E4-45F4-A31D-F7974EB933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68642" y="0"/>
            <a:ext cx="8465647" cy="6333362"/>
          </a:xfrm>
          <a:prstGeom prst="rect">
            <a:avLst/>
          </a:prstGeom>
        </p:spPr>
      </p:pic>
    </p:spTree>
    <p:extLst>
      <p:ext uri="{BB962C8B-B14F-4D97-AF65-F5344CB8AC3E}">
        <p14:creationId xmlns:p14="http://schemas.microsoft.com/office/powerpoint/2010/main" val="40401538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1B62F8-6EAC-4C6E-BA58-D352C9FBC511}"/>
              </a:ext>
            </a:extLst>
          </p:cNvPr>
          <p:cNvSpPr>
            <a:spLocks noGrp="1"/>
          </p:cNvSpPr>
          <p:nvPr>
            <p:ph type="title"/>
          </p:nvPr>
        </p:nvSpPr>
        <p:spPr/>
        <p:txBody>
          <a:bodyPr/>
          <a:lstStyle/>
          <a:p>
            <a:r>
              <a:rPr lang="en-US"/>
              <a:t>Lâm sàng</a:t>
            </a:r>
          </a:p>
        </p:txBody>
      </p:sp>
      <p:sp>
        <p:nvSpPr>
          <p:cNvPr id="3" name="Content Placeholder 2">
            <a:extLst>
              <a:ext uri="{FF2B5EF4-FFF2-40B4-BE49-F238E27FC236}">
                <a16:creationId xmlns:a16="http://schemas.microsoft.com/office/drawing/2014/main" id="{139CC0B2-6154-45E1-879B-FF263C69696F}"/>
              </a:ext>
            </a:extLst>
          </p:cNvPr>
          <p:cNvSpPr>
            <a:spLocks noGrp="1"/>
          </p:cNvSpPr>
          <p:nvPr>
            <p:ph idx="1"/>
          </p:nvPr>
        </p:nvSpPr>
        <p:spPr/>
        <p:txBody>
          <a:bodyPr/>
          <a:lstStyle/>
          <a:p>
            <a:r>
              <a:rPr lang="en-US" sz="2800"/>
              <a:t>Hội chứng xuất huyết biểu hiện lâm sàng rất đa dạng, tùy thuộc vào vị trí xuất huyết</a:t>
            </a:r>
          </a:p>
          <a:p>
            <a:pPr lvl="1"/>
            <a:r>
              <a:rPr lang="en-US" sz="2400"/>
              <a:t>D</a:t>
            </a:r>
            <a:r>
              <a:rPr lang="vi-VN" sz="2400"/>
              <a:t>ư</a:t>
            </a:r>
            <a:r>
              <a:rPr lang="en-US" sz="2400"/>
              <a:t>ới da</a:t>
            </a:r>
          </a:p>
          <a:p>
            <a:pPr lvl="1"/>
            <a:r>
              <a:rPr lang="en-US" sz="2400"/>
              <a:t>Niêm mạc: niêm mạc miệng, chảy máu răng, chảy máu mũi.</a:t>
            </a:r>
          </a:p>
          <a:p>
            <a:pPr lvl="1"/>
            <a:r>
              <a:rPr lang="en-US" sz="2400"/>
              <a:t>Xuất huyết tiêu hóa: nôn ra máu, tiêu phân đen, tiêu máu đỏ.</a:t>
            </a:r>
          </a:p>
          <a:p>
            <a:pPr lvl="1"/>
            <a:r>
              <a:rPr lang="en-US" sz="2400"/>
              <a:t>Xuất huyết c</a:t>
            </a:r>
            <a:r>
              <a:rPr lang="vi-VN" sz="2400"/>
              <a:t>ơ</a:t>
            </a:r>
            <a:r>
              <a:rPr lang="en-US" sz="2400"/>
              <a:t>, khớp: khối s</a:t>
            </a:r>
            <a:r>
              <a:rPr lang="vi-VN" sz="2400"/>
              <a:t>ư</a:t>
            </a:r>
            <a:r>
              <a:rPr lang="en-US" sz="2400"/>
              <a:t>ng đau c</a:t>
            </a:r>
            <a:r>
              <a:rPr lang="vi-VN" sz="2400"/>
              <a:t>ơ</a:t>
            </a:r>
            <a:r>
              <a:rPr lang="en-US" sz="2400"/>
              <a:t>, s</a:t>
            </a:r>
            <a:r>
              <a:rPr lang="vi-VN" sz="2400"/>
              <a:t>ư</a:t>
            </a:r>
            <a:r>
              <a:rPr lang="en-US" sz="2400"/>
              <a:t>ng đau khớp</a:t>
            </a:r>
          </a:p>
          <a:p>
            <a:pPr lvl="1"/>
            <a:r>
              <a:rPr lang="en-US" sz="2400"/>
              <a:t>Xuất huyết đ</a:t>
            </a:r>
            <a:r>
              <a:rPr lang="vi-VN" sz="2400"/>
              <a:t>ư</a:t>
            </a:r>
            <a:r>
              <a:rPr lang="en-US" sz="2400"/>
              <a:t>ờng hô hấp: ho ra máu</a:t>
            </a:r>
          </a:p>
          <a:p>
            <a:pPr lvl="1"/>
            <a:r>
              <a:rPr lang="en-US" sz="2400"/>
              <a:t>Tiết niệu – sinh dục: tiểu máu, xuất huyết âm đạo.</a:t>
            </a:r>
          </a:p>
          <a:p>
            <a:pPr lvl="1"/>
            <a:r>
              <a:rPr lang="en-US" sz="2400"/>
              <a:t>Xuất huyết não, hệ thần kinh trung </a:t>
            </a:r>
            <a:r>
              <a:rPr lang="vi-VN" sz="2400"/>
              <a:t>ư</a:t>
            </a:r>
            <a:r>
              <a:rPr lang="en-US" sz="2400"/>
              <a:t>ơng.</a:t>
            </a:r>
          </a:p>
          <a:p>
            <a:pPr lvl="1"/>
            <a:endParaRPr lang="en-US"/>
          </a:p>
          <a:p>
            <a:pPr lvl="1"/>
            <a:endParaRPr lang="en-US"/>
          </a:p>
        </p:txBody>
      </p:sp>
    </p:spTree>
    <p:extLst>
      <p:ext uri="{BB962C8B-B14F-4D97-AF65-F5344CB8AC3E}">
        <p14:creationId xmlns:p14="http://schemas.microsoft.com/office/powerpoint/2010/main" val="4488953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992981-9364-4A25-91FD-A1C328D99775}"/>
              </a:ext>
            </a:extLst>
          </p:cNvPr>
          <p:cNvSpPr>
            <a:spLocks noGrp="1"/>
          </p:cNvSpPr>
          <p:nvPr>
            <p:ph type="title"/>
          </p:nvPr>
        </p:nvSpPr>
        <p:spPr/>
        <p:txBody>
          <a:bodyPr/>
          <a:lstStyle/>
          <a:p>
            <a:r>
              <a:rPr lang="en-US"/>
              <a:t>Lâm sàng</a:t>
            </a:r>
          </a:p>
        </p:txBody>
      </p:sp>
      <p:sp>
        <p:nvSpPr>
          <p:cNvPr id="3" name="Content Placeholder 2">
            <a:extLst>
              <a:ext uri="{FF2B5EF4-FFF2-40B4-BE49-F238E27FC236}">
                <a16:creationId xmlns:a16="http://schemas.microsoft.com/office/drawing/2014/main" id="{04CBCF4C-ED14-4D93-9767-81DCB85A8190}"/>
              </a:ext>
            </a:extLst>
          </p:cNvPr>
          <p:cNvSpPr>
            <a:spLocks noGrp="1"/>
          </p:cNvSpPr>
          <p:nvPr>
            <p:ph idx="1"/>
          </p:nvPr>
        </p:nvSpPr>
        <p:spPr/>
        <p:txBody>
          <a:bodyPr>
            <a:normAutofit fontScale="92500" lnSpcReduction="20000"/>
          </a:bodyPr>
          <a:lstStyle/>
          <a:p>
            <a:r>
              <a:rPr lang="en-US" sz="3200"/>
              <a:t>Khai thác triệu chứng xuất huyết cần ghi nhận các yếu tố:</a:t>
            </a:r>
          </a:p>
          <a:p>
            <a:pPr lvl="1"/>
            <a:r>
              <a:rPr lang="en-US" sz="2800"/>
              <a:t>Hoàn cảnh khởi phát: tự nhiên hay sau chấn th</a:t>
            </a:r>
            <a:r>
              <a:rPr lang="vi-VN" sz="2800"/>
              <a:t>ư</a:t>
            </a:r>
            <a:r>
              <a:rPr lang="en-US" sz="2800"/>
              <a:t>ơng, phẩu thuật</a:t>
            </a:r>
          </a:p>
          <a:p>
            <a:pPr lvl="1"/>
            <a:r>
              <a:rPr lang="en-US" sz="2800"/>
              <a:t>Diễn tiến xuất huyết, các yếu tố tăng giảm.</a:t>
            </a:r>
          </a:p>
          <a:p>
            <a:pPr lvl="1"/>
            <a:r>
              <a:rPr lang="en-US" sz="2800"/>
              <a:t>Các triệu chứng đi kèm.</a:t>
            </a:r>
          </a:p>
          <a:p>
            <a:r>
              <a:rPr lang="en-US" sz="3200"/>
              <a:t>Tiền sử bệnh lý rất quan trọng trong chẩn đoán xuất huyết:</a:t>
            </a:r>
          </a:p>
          <a:p>
            <a:pPr lvl="1"/>
            <a:r>
              <a:rPr lang="en-US" sz="2800"/>
              <a:t>Tiền căn chảy máu bất th</a:t>
            </a:r>
            <a:r>
              <a:rPr lang="vi-VN" sz="2800"/>
              <a:t>ư</a:t>
            </a:r>
            <a:r>
              <a:rPr lang="en-US" sz="2800"/>
              <a:t>ờng, các bệnh lý nội ngoại khoa đi kèm.</a:t>
            </a:r>
          </a:p>
          <a:p>
            <a:pPr lvl="1"/>
            <a:r>
              <a:rPr lang="en-US" sz="2800"/>
              <a:t>Tiền căn sản – phụ khoa ở nữ.</a:t>
            </a:r>
          </a:p>
          <a:p>
            <a:pPr lvl="1"/>
            <a:r>
              <a:rPr lang="en-US" sz="2800"/>
              <a:t>Tiền căn sử dụng thuốc, tiếp xúc độc chất.</a:t>
            </a:r>
          </a:p>
          <a:p>
            <a:pPr lvl="1"/>
            <a:r>
              <a:rPr lang="en-US" sz="2800"/>
              <a:t>Tiền căn gia đình.</a:t>
            </a:r>
          </a:p>
        </p:txBody>
      </p:sp>
    </p:spTree>
    <p:extLst>
      <p:ext uri="{BB962C8B-B14F-4D97-AF65-F5344CB8AC3E}">
        <p14:creationId xmlns:p14="http://schemas.microsoft.com/office/powerpoint/2010/main" val="14188886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3B8EDA-0D40-4066-B434-E6EC3D01B45B}"/>
              </a:ext>
            </a:extLst>
          </p:cNvPr>
          <p:cNvSpPr>
            <a:spLocks noGrp="1"/>
          </p:cNvSpPr>
          <p:nvPr>
            <p:ph type="title"/>
          </p:nvPr>
        </p:nvSpPr>
        <p:spPr/>
        <p:txBody>
          <a:bodyPr/>
          <a:lstStyle/>
          <a:p>
            <a:r>
              <a:rPr lang="en-US"/>
              <a:t>Lâm sàng</a:t>
            </a:r>
          </a:p>
        </p:txBody>
      </p:sp>
      <p:sp>
        <p:nvSpPr>
          <p:cNvPr id="3" name="Content Placeholder 2">
            <a:extLst>
              <a:ext uri="{FF2B5EF4-FFF2-40B4-BE49-F238E27FC236}">
                <a16:creationId xmlns:a16="http://schemas.microsoft.com/office/drawing/2014/main" id="{265060C4-B55B-461D-B695-08CB135F8070}"/>
              </a:ext>
            </a:extLst>
          </p:cNvPr>
          <p:cNvSpPr>
            <a:spLocks noGrp="1"/>
          </p:cNvSpPr>
          <p:nvPr>
            <p:ph idx="1"/>
          </p:nvPr>
        </p:nvSpPr>
        <p:spPr/>
        <p:txBody>
          <a:bodyPr>
            <a:normAutofit/>
          </a:bodyPr>
          <a:lstStyle/>
          <a:p>
            <a:pPr algn="just">
              <a:defRPr/>
            </a:pPr>
            <a:r>
              <a:rPr lang="vi-VN" altLang="en-US" sz="2600" b="1">
                <a:latin typeface="+mj-lt"/>
                <a:cs typeface="Calibri" panose="020F0502020204030204" pitchFamily="34" charset="0"/>
              </a:rPr>
              <a:t>Tính chất đặc trưng của xuất huyết da niêm:</a:t>
            </a:r>
            <a:endParaRPr lang="en-US" altLang="en-US" sz="2600">
              <a:latin typeface="+mj-lt"/>
              <a:cs typeface="Calibri" panose="020F0502020204030204" pitchFamily="34" charset="0"/>
            </a:endParaRPr>
          </a:p>
          <a:p>
            <a:pPr lvl="1" algn="just">
              <a:buFont typeface="Wingdings" panose="05000000000000000000" pitchFamily="2" charset="2"/>
              <a:buChar char="§"/>
              <a:defRPr/>
            </a:pPr>
            <a:r>
              <a:rPr lang="vi-VN" altLang="en-US" sz="2600">
                <a:latin typeface="+mj-lt"/>
                <a:cs typeface="Calibri" panose="020F0502020204030204" pitchFamily="34" charset="0"/>
              </a:rPr>
              <a:t>Không mất đi dưới áp lực, khám thấy rõ khi căng da hay khi dùng kính đè.</a:t>
            </a:r>
            <a:endParaRPr lang="en-US" altLang="en-US" sz="2600">
              <a:latin typeface="+mj-lt"/>
              <a:cs typeface="Calibri" panose="020F0502020204030204" pitchFamily="34" charset="0"/>
            </a:endParaRPr>
          </a:p>
          <a:p>
            <a:pPr lvl="1" algn="just">
              <a:buFont typeface="Wingdings" panose="05000000000000000000" pitchFamily="2" charset="2"/>
              <a:buChar char="§"/>
              <a:defRPr/>
            </a:pPr>
            <a:r>
              <a:rPr lang="vi-VN" altLang="en-US" sz="2600">
                <a:latin typeface="+mj-lt"/>
                <a:cs typeface="Calibri" panose="020F0502020204030204" pitchFamily="34" charset="0"/>
              </a:rPr>
              <a:t>Màu sắc thay đổi theo thời gian do quá trình thoái biến hemoglobine.</a:t>
            </a:r>
            <a:r>
              <a:rPr lang="vi-VN" altLang="en-US" sz="2600" b="1">
                <a:latin typeface="+mj-lt"/>
                <a:cs typeface="Calibri" panose="020F0502020204030204" pitchFamily="34" charset="0"/>
              </a:rPr>
              <a:t> </a:t>
            </a:r>
            <a:endParaRPr lang="en-US" altLang="en-US" sz="2600" b="1">
              <a:latin typeface="+mj-lt"/>
              <a:cs typeface="Calibri" panose="020F0502020204030204" pitchFamily="34" charset="0"/>
            </a:endParaRPr>
          </a:p>
          <a:p>
            <a:pPr algn="just">
              <a:buFont typeface="Wingdings" panose="05000000000000000000" pitchFamily="2" charset="2"/>
              <a:buChar char="§"/>
              <a:defRPr/>
            </a:pPr>
            <a:r>
              <a:rPr lang="en-US" altLang="en-US" sz="2800" b="1">
                <a:latin typeface="+mj-lt"/>
                <a:cs typeface="Calibri" panose="020F0502020204030204" pitchFamily="34" charset="0"/>
              </a:rPr>
              <a:t>4 dạng của xuất huyết da niêm</a:t>
            </a:r>
          </a:p>
          <a:p>
            <a:pPr lvl="1"/>
            <a:r>
              <a:rPr lang="vi-VN" altLang="en-US" sz="2400">
                <a:latin typeface="+mj-lt"/>
                <a:cs typeface="Calibri" panose="020F0502020204030204" pitchFamily="34" charset="0"/>
              </a:rPr>
              <a:t>Chấm xuất huyết (Petechiae)</a:t>
            </a:r>
            <a:endParaRPr lang="en-US" altLang="en-US" sz="2400">
              <a:latin typeface="+mj-lt"/>
              <a:cs typeface="Calibri" panose="020F0502020204030204" pitchFamily="34" charset="0"/>
            </a:endParaRPr>
          </a:p>
          <a:p>
            <a:pPr lvl="1"/>
            <a:r>
              <a:rPr lang="vi-VN" altLang="en-US" sz="2400">
                <a:latin typeface="+mj-lt"/>
                <a:cs typeface="Calibri" panose="020F0502020204030204" pitchFamily="34" charset="0"/>
              </a:rPr>
              <a:t>Đốm xuất huyết (Purpura)</a:t>
            </a:r>
            <a:endParaRPr lang="en-US" altLang="en-US" sz="2400">
              <a:latin typeface="+mj-lt"/>
              <a:cs typeface="Calibri" panose="020F0502020204030204" pitchFamily="34" charset="0"/>
            </a:endParaRPr>
          </a:p>
          <a:p>
            <a:pPr lvl="1"/>
            <a:r>
              <a:rPr lang="vi-VN" altLang="en-US" sz="2400">
                <a:latin typeface="+mj-lt"/>
                <a:cs typeface="Calibri" panose="020F0502020204030204" pitchFamily="34" charset="0"/>
              </a:rPr>
              <a:t>Mảng xuất huyết (Ecchymosis)</a:t>
            </a:r>
            <a:endParaRPr lang="en-US" altLang="en-US" sz="2400">
              <a:latin typeface="+mj-lt"/>
              <a:cs typeface="Calibri" panose="020F0502020204030204" pitchFamily="34" charset="0"/>
            </a:endParaRPr>
          </a:p>
          <a:p>
            <a:pPr lvl="1"/>
            <a:r>
              <a:rPr lang="vi-VN" altLang="en-US" sz="2400">
                <a:latin typeface="+mj-lt"/>
                <a:cs typeface="Calibri" panose="020F0502020204030204" pitchFamily="34" charset="0"/>
              </a:rPr>
              <a:t>Ổ máu tụ (Hematoma)</a:t>
            </a:r>
            <a:endParaRPr lang="en-US" altLang="en-US" sz="2400">
              <a:latin typeface="+mj-lt"/>
              <a:cs typeface="Calibri" panose="020F0502020204030204" pitchFamily="34" charset="0"/>
            </a:endParaRPr>
          </a:p>
          <a:p>
            <a:pPr algn="just">
              <a:defRPr/>
            </a:pPr>
            <a:endParaRPr lang="en-US" altLang="en-US" sz="2800" b="1">
              <a:latin typeface="Calibri" panose="020F0502020204030204" pitchFamily="34" charset="0"/>
              <a:cs typeface="Calibri" panose="020F0502020204030204" pitchFamily="34" charset="0"/>
            </a:endParaRPr>
          </a:p>
          <a:p>
            <a:endParaRPr lang="en-US"/>
          </a:p>
        </p:txBody>
      </p:sp>
    </p:spTree>
    <p:extLst>
      <p:ext uri="{BB962C8B-B14F-4D97-AF65-F5344CB8AC3E}">
        <p14:creationId xmlns:p14="http://schemas.microsoft.com/office/powerpoint/2010/main" val="31813841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lose up of a tattoo&#10;&#10;Description automatically generated">
            <a:extLst>
              <a:ext uri="{FF2B5EF4-FFF2-40B4-BE49-F238E27FC236}">
                <a16:creationId xmlns:a16="http://schemas.microsoft.com/office/drawing/2014/main" id="{73B1AACC-670D-416C-8226-A2966A3208E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89245" y="41920"/>
            <a:ext cx="4807458" cy="2917352"/>
          </a:xfrm>
        </p:spPr>
      </p:pic>
      <p:pic>
        <p:nvPicPr>
          <p:cNvPr id="6" name="Picture 5">
            <a:extLst>
              <a:ext uri="{FF2B5EF4-FFF2-40B4-BE49-F238E27FC236}">
                <a16:creationId xmlns:a16="http://schemas.microsoft.com/office/drawing/2014/main" id="{A4DCCA72-0982-4F42-BE59-A59F5ED816FE}"/>
              </a:ext>
            </a:extLst>
          </p:cNvPr>
          <p:cNvPicPr>
            <a:picLocks noChangeAspect="1"/>
          </p:cNvPicPr>
          <p:nvPr/>
        </p:nvPicPr>
        <p:blipFill>
          <a:blip r:embed="rId3"/>
          <a:stretch>
            <a:fillRect/>
          </a:stretch>
        </p:blipFill>
        <p:spPr>
          <a:xfrm>
            <a:off x="6395300" y="3268158"/>
            <a:ext cx="4495284" cy="2926385"/>
          </a:xfrm>
          <a:prstGeom prst="rect">
            <a:avLst/>
          </a:prstGeom>
        </p:spPr>
      </p:pic>
      <p:pic>
        <p:nvPicPr>
          <p:cNvPr id="10" name="Picture 9" descr="A picture containing apple, food, game&#10;&#10;Description automatically generated">
            <a:extLst>
              <a:ext uri="{FF2B5EF4-FFF2-40B4-BE49-F238E27FC236}">
                <a16:creationId xmlns:a16="http://schemas.microsoft.com/office/drawing/2014/main" id="{4B733179-E01B-4464-8745-F4C3890EE0B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9244" y="3332747"/>
            <a:ext cx="4807459" cy="2829080"/>
          </a:xfrm>
          <a:prstGeom prst="rect">
            <a:avLst/>
          </a:prstGeom>
        </p:spPr>
      </p:pic>
      <p:pic>
        <p:nvPicPr>
          <p:cNvPr id="11" name="Picture 10">
            <a:extLst>
              <a:ext uri="{FF2B5EF4-FFF2-40B4-BE49-F238E27FC236}">
                <a16:creationId xmlns:a16="http://schemas.microsoft.com/office/drawing/2014/main" id="{140AF0BE-E1BE-4606-8F1F-A75B36D7816A}"/>
              </a:ext>
            </a:extLst>
          </p:cNvPr>
          <p:cNvPicPr>
            <a:picLocks noChangeAspect="1"/>
          </p:cNvPicPr>
          <p:nvPr/>
        </p:nvPicPr>
        <p:blipFill rotWithShape="1">
          <a:blip r:embed="rId5"/>
          <a:srcRect l="-83" r="48130"/>
          <a:stretch/>
        </p:blipFill>
        <p:spPr>
          <a:xfrm>
            <a:off x="6640025" y="130192"/>
            <a:ext cx="3911670" cy="2917352"/>
          </a:xfrm>
          <a:prstGeom prst="rect">
            <a:avLst/>
          </a:prstGeom>
        </p:spPr>
      </p:pic>
    </p:spTree>
    <p:extLst>
      <p:ext uri="{BB962C8B-B14F-4D97-AF65-F5344CB8AC3E}">
        <p14:creationId xmlns:p14="http://schemas.microsoft.com/office/powerpoint/2010/main" val="2989445180"/>
      </p:ext>
    </p:extLst>
  </p:cSld>
  <p:clrMapOvr>
    <a:masterClrMapping/>
  </p:clrMapOvr>
</p:sld>
</file>

<file path=ppt/theme/theme1.xml><?xml version="1.0" encoding="utf-8"?>
<a:theme xmlns:a="http://schemas.openxmlformats.org/drawingml/2006/main" name="Retrospect">
  <a:themeElements>
    <a:clrScheme name="Retrospect">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6B9F25"/>
      </a:hlink>
      <a:folHlink>
        <a:srgbClr val="B26B02"/>
      </a:folHlink>
    </a:clrScheme>
    <a:fontScheme name="Times New Roman-Arial">
      <a:majorFont>
        <a:latin typeface="Times New Roman" panose="02020603050405020304"/>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panose="020B0604020202020204"/>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D26EA377-59BD-4C9C-9D94-EE8416EE4C7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101</TotalTime>
  <Words>4595</Words>
  <Application>Microsoft Office PowerPoint</Application>
  <PresentationFormat>Widescreen</PresentationFormat>
  <Paragraphs>363</Paragraphs>
  <Slides>52</Slides>
  <Notes>11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52</vt:i4>
      </vt:variant>
    </vt:vector>
  </HeadingPairs>
  <TitlesOfParts>
    <vt:vector size="57" baseType="lpstr">
      <vt:lpstr>Arial</vt:lpstr>
      <vt:lpstr>Calibri</vt:lpstr>
      <vt:lpstr>Times New Roman</vt:lpstr>
      <vt:lpstr>Wingdings</vt:lpstr>
      <vt:lpstr>Retrospect</vt:lpstr>
      <vt:lpstr>Tiếp cận và chẩn đoán hội chứng xuất huyết</vt:lpstr>
      <vt:lpstr>Nội dung</vt:lpstr>
      <vt:lpstr>Tổng quan</vt:lpstr>
      <vt:lpstr>PowerPoint Presentation</vt:lpstr>
      <vt:lpstr>Lâm sàng</vt:lpstr>
      <vt:lpstr>Lâm sàng</vt:lpstr>
      <vt:lpstr>Lâm sàng</vt:lpstr>
      <vt:lpstr>Lâm sàng</vt:lpstr>
      <vt:lpstr>PowerPoint Presentation</vt:lpstr>
      <vt:lpstr>PowerPoint Presentation</vt:lpstr>
      <vt:lpstr>Lâm sàng</vt:lpstr>
      <vt:lpstr>Lâm sàng</vt:lpstr>
      <vt:lpstr>Lâm sàng</vt:lpstr>
      <vt:lpstr>Cận lâm sàng</vt:lpstr>
      <vt:lpstr>Cận lâm sàng</vt:lpstr>
      <vt:lpstr>Nhóm nguyên nhân giảm tiểu cầu</vt:lpstr>
      <vt:lpstr>Nhóm nguyên nhân giảm tiểu cầu</vt:lpstr>
      <vt:lpstr>PowerPoint Presentation</vt:lpstr>
      <vt:lpstr>Nhóm nguyên nhân giảm tiểu cầu</vt:lpstr>
      <vt:lpstr>PowerPoint Presentation</vt:lpstr>
      <vt:lpstr>Cận lâm sàng</vt:lpstr>
      <vt:lpstr>Cận lâm sàng</vt:lpstr>
      <vt:lpstr>PowerPoint Presentation</vt:lpstr>
      <vt:lpstr>Nhóm nguyên nhân di truyền</vt:lpstr>
      <vt:lpstr>Nhóm nguyên nhân di truyền</vt:lpstr>
      <vt:lpstr>Nhóm nguyên nhân di truyền</vt:lpstr>
      <vt:lpstr>Nhóm nguyên nhân di truyền</vt:lpstr>
      <vt:lpstr>Nhóm nguyên nhân di truyền</vt:lpstr>
      <vt:lpstr>PowerPoint Presentation</vt:lpstr>
      <vt:lpstr>PowerPoint Presentation</vt:lpstr>
      <vt:lpstr>PowerPoint Presentation</vt:lpstr>
      <vt:lpstr>Nhóm nguyên nhân mắc phải</vt:lpstr>
      <vt:lpstr>Nhóm nguyên nhân mắc phải</vt:lpstr>
      <vt:lpstr>Nhóm nguyên nhân mắc phải</vt:lpstr>
      <vt:lpstr>Nhóm nguyên nhân mắc phải</vt:lpstr>
      <vt:lpstr>Nhóm nguyên nhân mắc phải</vt:lpstr>
      <vt:lpstr>Nhóm nguyên nhân mắc phải</vt:lpstr>
      <vt:lpstr>Nhóm nguyên nhân mắc phải</vt:lpstr>
      <vt:lpstr>PowerPoint Presentation</vt:lpstr>
      <vt:lpstr>PowerPoint Presentation</vt:lpstr>
      <vt:lpstr>Bệnh lý rối loạn chức năng tiểu cầu:</vt:lpstr>
      <vt:lpstr>Bệnh lý rối loạn chức năng tiểu cầu:</vt:lpstr>
      <vt:lpstr>PFA 100/200 (Platelet Function Analyzer)</vt:lpstr>
      <vt:lpstr>Các yếu tố làm sai lệch kết quả PFA</vt:lpstr>
      <vt:lpstr>Thiếu yếu tố XIII </vt:lpstr>
      <vt:lpstr>Rối loạn tiêu sợi huyết</vt:lpstr>
      <vt:lpstr>Nhóm nguyên nhân mạch máu</vt:lpstr>
      <vt:lpstr>Nhóm nguyên nhân mạch máu</vt:lpstr>
      <vt:lpstr>Nhóm nguyên nhân mạch máu</vt:lpstr>
      <vt:lpstr>Nhóm nguyên nhân mạch máu</vt:lpstr>
      <vt:lpstr>Nhóm nguyên nhân mạch máu</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Tiếp cận và chẩn đoán hội chứng xuất huyết</dc:title>
  <dc:creator>User</dc:creator>
  <cp:lastModifiedBy>Thien Nguyen - Y17</cp:lastModifiedBy>
  <cp:revision>10</cp:revision>
  <dcterms:created xsi:type="dcterms:W3CDTF">2019-12-17T18:02:22Z</dcterms:created>
  <dcterms:modified xsi:type="dcterms:W3CDTF">2021-06-01T08:01:36Z</dcterms:modified>
</cp:coreProperties>
</file>